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_Yin-28520232" initials="28520232"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8T14:19:47" idx="4">
    <p:pos x="109" y="433"/>
    <p:text>第四章，陈浩机器翻译工程</p:text>
    <p:extLst>
      <p:ext uri="{C676402C-5697-4E1C-873F-D02D1690AC5C}">
        <p15:threadingInfo xmlns:p15="http://schemas.microsoft.com/office/powerpoint/2012/main" timeZoneBias="-480"/>
      </p:ext>
    </p:extLst>
  </p:cm>
  <p:cm authorId="1" dt="2021-12-28T14:20:01" idx="5">
    <p:pos x="109" y="433"/>
    <p:text>工程点</p:text>
    <p:extLst>
      <p:ext uri="{C676402C-5697-4E1C-873F-D02D1690AC5C}">
        <p15:threadingInfo xmlns:p15="http://schemas.microsoft.com/office/powerpoint/2012/main" timeZoneBias="-480">
          <p15:parentCm authorId="1" idx="4"/>
        </p15:threadingInfo>
      </p:ext>
    </p:extLst>
  </p:cm>
  <p:cm authorId="1" dt="2021-12-28T14:20:24" idx="6">
    <p:pos x="109" y="433"/>
    <p:text>数据库：日志；后台服务；API</p:text>
    <p:extLst>
      <p:ext uri="{C676402C-5697-4E1C-873F-D02D1690AC5C}">
        <p15:threadingInfo xmlns:p15="http://schemas.microsoft.com/office/powerpoint/2012/main" timeZoneBias="-480">
          <p15:parentCm authorId="1" idx="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ECB757-6588-4A25-9727-70AE1CBE0DD4}" type="datetimeFigureOut">
              <a:rPr lang="zh-CN" altLang="en-US" smtClean="0"/>
              <a:pPr/>
              <a:t>2021/12/29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7DB35-0533-4534-AA9D-7D516560FAF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bwMode="auto">
          <a:prstGeom prst="rect">
            <a:avLst/>
          </a:prstGeom>
        </p:spPr>
      </p:sp>
      <p:sp>
        <p:nvSpPr>
          <p:cNvPr id="3" name="Notes Placeholder 2"/>
          <p:cNvSpPr>
            <a:spLocks noGrp="1"/>
          </p:cNvSpPr>
          <p:nvPr>
            <p:ph type="body" idx="1"/>
          </p:nvPr>
        </p:nvSpPr>
        <p:spPr bwMode="auto">
          <a:prstGeom prst="rect">
            <a:avLst/>
          </a:prstGeom>
        </p:spPr>
        <p:txBody>
          <a:bodyPr/>
          <a:lstStyle/>
          <a:p>
            <a:r>
              <a:t>机器翻译是NLP的一个研究方向</a:t>
            </a:r>
          </a:p>
        </p:txBody>
      </p:sp>
      <p:sp>
        <p:nvSpPr>
          <p:cNvPr id="4" name="Slide Number Placeholder 3"/>
          <p:cNvSpPr>
            <a:spLocks noGrp="1"/>
          </p:cNvSpPr>
          <p:nvPr>
            <p:ph type="sldNum" sz="quarter" idx="10"/>
          </p:nvPr>
        </p:nvSpPr>
        <p:spPr bwMode="auto">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47DB35-0533-4534-AA9D-7D516560FAFE}" type="slidenum">
              <a:rPr lang="zh-CN" altLang="en-US" smtClean="0"/>
              <a:pPr/>
              <a:t>6</a:t>
            </a:fld>
            <a:endParaRPr lang="zh-CN" altLang="en-US"/>
          </a:p>
        </p:txBody>
      </p:sp>
    </p:spTree>
    <p:extLst>
      <p:ext uri="{BB962C8B-B14F-4D97-AF65-F5344CB8AC3E}">
        <p14:creationId xmlns:p14="http://schemas.microsoft.com/office/powerpoint/2010/main" val="114539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bwMode="auto">
          <a:prstGeom prst="rect">
            <a:avLst/>
          </a:prstGeom>
        </p:spPr>
      </p:sp>
      <p:sp>
        <p:nvSpPr>
          <p:cNvPr id="3" name="Notes Placeholder 2"/>
          <p:cNvSpPr>
            <a:spLocks noGrp="1"/>
          </p:cNvSpPr>
          <p:nvPr>
            <p:ph type="body" idx="1"/>
          </p:nvPr>
        </p:nvSpPr>
        <p:spPr bwMode="auto">
          <a:prstGeom prst="rect">
            <a:avLst/>
          </a:prstGeom>
        </p:spPr>
        <p:txBody>
          <a:bodyPr/>
          <a:lstStyle/>
          <a:p>
            <a:r>
              <a:rPr dirty="0" err="1"/>
              <a:t>我们</a:t>
            </a:r>
            <a:r>
              <a:rPr lang="zh-CN" altLang="en-US" dirty="0"/>
              <a:t>在项目</a:t>
            </a:r>
            <a:r>
              <a:rPr dirty="0" err="1"/>
              <a:t>开始</a:t>
            </a:r>
            <a:r>
              <a:rPr lang="zh-CN" altLang="en-US" dirty="0"/>
              <a:t>时尝试</a:t>
            </a:r>
            <a:r>
              <a:rPr dirty="0" err="1"/>
              <a:t>使用像OpenNMT之类的大型模型，但是由于环境配置始终不成功</a:t>
            </a:r>
            <a:r>
              <a:rPr dirty="0"/>
              <a:t> ，</a:t>
            </a:r>
            <a:r>
              <a:rPr dirty="0" err="1"/>
              <a:t>在指导老师的</a:t>
            </a:r>
            <a:r>
              <a:rPr lang="zh-CN" altLang="en-US" dirty="0"/>
              <a:t>建议</a:t>
            </a:r>
            <a:r>
              <a:rPr dirty="0" err="1"/>
              <a:t>下，我们</a:t>
            </a:r>
            <a:r>
              <a:rPr lang="zh-CN" altLang="en-US" dirty="0"/>
              <a:t>更换</a:t>
            </a:r>
            <a:r>
              <a:rPr dirty="0" err="1"/>
              <a:t>了一个简易的模型SIMPLENMT</a:t>
            </a:r>
            <a:endParaRPr dirty="0"/>
          </a:p>
        </p:txBody>
      </p:sp>
      <p:sp>
        <p:nvSpPr>
          <p:cNvPr id="4" name="Slide Number Placeholder 3"/>
          <p:cNvSpPr>
            <a:spLocks noGrp="1"/>
          </p:cNvSpPr>
          <p:nvPr>
            <p:ph type="sldNum" sz="quarter" idx="10"/>
          </p:nvPr>
        </p:nvSpPr>
        <p:spPr bwMode="auto">
          <a:prstGeom prst="rect">
            <a:avLst/>
          </a:prstGeom>
        </p:spPr>
        <p:txBody>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bwMode="auto">
          <a:prstGeom prst="rect">
            <a:avLst/>
          </a:prstGeom>
        </p:spPr>
      </p:sp>
      <p:sp>
        <p:nvSpPr>
          <p:cNvPr id="3" name="Notes Placeholder 2"/>
          <p:cNvSpPr>
            <a:spLocks noGrp="1"/>
          </p:cNvSpPr>
          <p:nvPr>
            <p:ph type="body" idx="1"/>
          </p:nvPr>
        </p:nvSpPr>
        <p:spPr bwMode="auto">
          <a:prstGeom prst="rect">
            <a:avLst/>
          </a:prstGeom>
        </p:spPr>
        <p:txBody>
          <a:bodyPr/>
          <a:lstStyle/>
          <a:p>
            <a:r>
              <a:t> 配置成功的界面</a:t>
            </a:r>
          </a:p>
        </p:txBody>
      </p:sp>
      <p:sp>
        <p:nvSpPr>
          <p:cNvPr id="4" name="Slide Number Placeholder 3"/>
          <p:cNvSpPr>
            <a:spLocks noGrp="1"/>
          </p:cNvSpPr>
          <p:nvPr>
            <p:ph type="sldNum" sz="quarter" idx="10"/>
          </p:nvPr>
        </p:nvSpPr>
        <p:spPr bwMode="auto">
          <a:prstGeom prst="rect">
            <a:avLst/>
          </a:prstGeom>
        </p:spPr>
        <p:txBody>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bwMode="auto">
          <a:prstGeom prst="rect">
            <a:avLst/>
          </a:prstGeom>
        </p:spPr>
      </p:sp>
      <p:sp>
        <p:nvSpPr>
          <p:cNvPr id="3" name="Notes Placeholder 2"/>
          <p:cNvSpPr>
            <a:spLocks noGrp="1"/>
          </p:cNvSpPr>
          <p:nvPr>
            <p:ph type="body" idx="1"/>
          </p:nvPr>
        </p:nvSpPr>
        <p:spPr bwMode="auto">
          <a:prstGeom prst="rect">
            <a:avLst/>
          </a:prstGeom>
        </p:spPr>
        <p:txBody>
          <a:bodyPr/>
          <a:lstStyle/>
          <a:p>
            <a:r>
              <a:t> 可视化界面</a:t>
            </a:r>
          </a:p>
        </p:txBody>
      </p:sp>
      <p:sp>
        <p:nvSpPr>
          <p:cNvPr id="4" name="Slide Number Placeholder 3"/>
          <p:cNvSpPr>
            <a:spLocks noGrp="1"/>
          </p:cNvSpPr>
          <p:nvPr>
            <p:ph type="sldNum" sz="quarter" idx="10"/>
          </p:nvPr>
        </p:nvSpPr>
        <p:spPr bwMode="auto">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73971"/>
            <a:ext cx="7772399" cy="1421746"/>
          </a:xfrm>
        </p:spPr>
        <p:txBody>
          <a:bodyPr anchor="b">
            <a:normAutofit/>
          </a:bodyPr>
          <a:lstStyle>
            <a:lvl1pPr algn="l">
              <a:defRPr sz="4400" b="1">
                <a:solidFill>
                  <a:srgbClr val="C00000"/>
                </a:solidFill>
                <a:effectLst>
                  <a:glow rad="38100">
                    <a:schemeClr val="bg1">
                      <a:lumMod val="65000"/>
                      <a:lumOff val="35000"/>
                      <a:alpha val="50000"/>
                    </a:schemeClr>
                  </a:glow>
                  <a:outerShdw blurRad="28575" dist="31750" dir="13200000" algn="tl" rotWithShape="0">
                    <a:srgbClr val="000000">
                      <a:alpha val="25000"/>
                    </a:srgbClr>
                  </a:outerShdw>
                </a:effectLst>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685800" y="3576403"/>
            <a:ext cx="7772399" cy="1160779"/>
          </a:xfrm>
        </p:spPr>
        <p:txBody>
          <a:bodyPr anchor="t">
            <a:normAutofit/>
          </a:bodyPr>
          <a:lstStyle>
            <a:lvl1pPr marL="0" indent="0" algn="ctr">
              <a:buNone/>
              <a:defRPr sz="2400">
                <a:solidFill>
                  <a:schemeClr val="bg2">
                    <a:lumMod val="90000"/>
                    <a:lumOff val="10000"/>
                  </a:schemeClr>
                </a:solidFill>
                <a:latin typeface="仿宋" panose="02010609060101010101" pitchFamily="49" charset="-122"/>
                <a:ea typeface="仿宋"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472465" y="6384738"/>
            <a:ext cx="1287464" cy="365125"/>
          </a:xfrm>
          <a:prstGeom prst="rect">
            <a:avLst/>
          </a:prstGeom>
        </p:spPr>
        <p:txBody>
          <a:bodyPr/>
          <a:lstStyle>
            <a:lvl1pPr>
              <a:defRPr>
                <a:solidFill>
                  <a:schemeClr val="tx1">
                    <a:lumMod val="65000"/>
                  </a:schemeClr>
                </a:solidFill>
              </a:defRPr>
            </a:lvl1pPr>
          </a:lstStyle>
          <a:p>
            <a:endParaRPr lang="zh-CN" altLang="en-US"/>
          </a:p>
        </p:txBody>
      </p:sp>
      <p:sp>
        <p:nvSpPr>
          <p:cNvPr id="5" name="Footer Placeholder 4"/>
          <p:cNvSpPr>
            <a:spLocks noGrp="1"/>
          </p:cNvSpPr>
          <p:nvPr>
            <p:ph type="ftr" sz="quarter" idx="11"/>
          </p:nvPr>
        </p:nvSpPr>
        <p:spPr>
          <a:xfrm>
            <a:off x="1759929" y="6386374"/>
            <a:ext cx="5624137" cy="365125"/>
          </a:xfrm>
          <a:prstGeom prst="rect">
            <a:avLst/>
          </a:prstGeom>
        </p:spPr>
        <p:txBody>
          <a:bodyPr/>
          <a:lstStyle>
            <a:lvl1pPr>
              <a:defRPr>
                <a:solidFill>
                  <a:schemeClr val="tx1">
                    <a:lumMod val="65000"/>
                  </a:schemeClr>
                </a:solidFill>
              </a:defRPr>
            </a:lvl1pPr>
          </a:lstStyle>
          <a:p>
            <a:endParaRPr lang="zh-CN" altLang="en-US" dirty="0"/>
          </a:p>
        </p:txBody>
      </p:sp>
      <p:sp>
        <p:nvSpPr>
          <p:cNvPr id="6" name="Slide Number Placeholder 5"/>
          <p:cNvSpPr>
            <a:spLocks noGrp="1"/>
          </p:cNvSpPr>
          <p:nvPr>
            <p:ph type="sldNum" sz="quarter" idx="12"/>
          </p:nvPr>
        </p:nvSpPr>
        <p:spPr>
          <a:xfrm>
            <a:off x="0" y="6492875"/>
            <a:ext cx="413483" cy="365125"/>
          </a:xfrm>
          <a:prstGeom prst="rect">
            <a:avLst/>
          </a:prstGeom>
        </p:spPr>
        <p:txBody>
          <a:bodyPr/>
          <a:lstStyle>
            <a:lvl1pPr>
              <a:defRPr>
                <a:solidFill>
                  <a:schemeClr val="tx1">
                    <a:lumMod val="65000"/>
                  </a:schemeClr>
                </a:solidFill>
              </a:defRPr>
            </a:lvl1pPr>
          </a:lstStyle>
          <a:p>
            <a:fld id="{CC976F41-C4BD-48B3-8091-859510072E19}" type="slidenum">
              <a:rPr lang="zh-CN" altLang="en-US" smtClean="0"/>
              <a:pPr/>
              <a:t>‹#›</a:t>
            </a:fld>
            <a:endParaRPr lang="zh-CN" altLang="en-US"/>
          </a:p>
        </p:txBody>
      </p:sp>
      <p:sp>
        <p:nvSpPr>
          <p:cNvPr id="7" name="AutoShape 7"/>
          <p:cNvSpPr>
            <a:spLocks noChangeArrowheads="1"/>
          </p:cNvSpPr>
          <p:nvPr userDrawn="1"/>
        </p:nvSpPr>
        <p:spPr bwMode="auto">
          <a:xfrm>
            <a:off x="685799" y="2702979"/>
            <a:ext cx="7772400" cy="109538"/>
          </a:xfrm>
          <a:custGeom>
            <a:avLst/>
            <a:gdLst>
              <a:gd name="G0" fmla="+- 618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618" y="0"/>
                </a:lnTo>
                <a:lnTo>
                  <a:pt x="618" y="1000"/>
                </a:lnTo>
                <a:lnTo>
                  <a:pt x="0" y="1000"/>
                </a:lnTo>
                <a:close/>
              </a:path>
              <a:path w="1000" h="1000">
                <a:moveTo>
                  <a:pt x="0" y="0"/>
                </a:moveTo>
                <a:lnTo>
                  <a:pt x="1000" y="0"/>
                </a:lnTo>
              </a:path>
            </a:pathLst>
          </a:custGeom>
          <a:solidFill>
            <a:srgbClr val="C00000"/>
          </a:solidFill>
          <a:ln w="25400" cmpd="sng">
            <a:solidFill>
              <a:srgbClr val="C00000"/>
            </a:solidFill>
            <a:miter lim="800000"/>
            <a:headEnd/>
            <a:tailEnd/>
          </a:ln>
          <a:effectLst/>
        </p:spPr>
        <p:txBody>
          <a:bodyPr/>
          <a:lstStyle/>
          <a:p>
            <a:endParaRPr lang="en-US">
              <a:solidFill>
                <a:schemeClr val="accent6">
                  <a:lumMod val="40000"/>
                  <a:lumOff val="60000"/>
                </a:schemeClr>
              </a:solidFill>
              <a:ea typeface="宋体"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a:gsLst>
                <a:gs pos="0">
                  <a:schemeClr val="bg2"/>
                </a:gs>
                <a:gs pos="100000">
                  <a:schemeClr val="bg2">
                    <a:lumMod val="75000"/>
                  </a:schemeClr>
                </a:gs>
              </a:gsLst>
              <a:lin ang="5400000" scaled="0"/>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9"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8"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a:gsLst>
                    <a:gs pos="0">
                      <a:schemeClr val="tx1"/>
                    </a:gs>
                    <a:gs pos="100000">
                      <a:schemeClr val="tx1">
                        <a:lumMod val="75000"/>
                      </a:schemeClr>
                    </a:gs>
                  </a:gsLst>
                  <a:lin ang="5400000" scaled="0"/>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a:gsLst>
                    <a:gs pos="0">
                      <a:schemeClr val="tx1"/>
                    </a:gs>
                    <a:gs pos="100000">
                      <a:schemeClr val="tx1">
                        <a:lumMod val="75000"/>
                      </a:schemeClr>
                    </a:gs>
                  </a:gsLst>
                  <a:lin ang="0" scaled="1"/>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1"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12"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3"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a:gsLst>
                    <a:gs pos="0">
                      <a:schemeClr val="tx1"/>
                    </a:gs>
                    <a:gs pos="100000">
                      <a:schemeClr val="tx1">
                        <a:lumMod val="75000"/>
                      </a:schemeClr>
                    </a:gs>
                  </a:gsLst>
                  <a:lin ang="5400000" scaled="0"/>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8"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extBox 12"/>
          <p:cNvSpPr/>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a:gsLst>
                    <a:gs pos="0">
                      <a:schemeClr val="tx1"/>
                    </a:gs>
                    <a:gs pos="100000">
                      <a:schemeClr val="tx1">
                        <a:lumMod val="75000"/>
                      </a:schemeClr>
                    </a:gs>
                  </a:gsLst>
                  <a:lin ang="5400000" scaled="0"/>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gradFill>
                  <a:gsLst>
                    <a:gs pos="0">
                      <a:schemeClr val="tx1"/>
                    </a:gs>
                    <a:gs pos="100000">
                      <a:schemeClr val="tx1">
                        <a:lumMod val="75000"/>
                      </a:schemeClr>
                    </a:gs>
                  </a:gsLst>
                  <a:lin ang="0" scaled="1"/>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a:gsLst>
                    <a:gs pos="0">
                      <a:schemeClr val="tx1"/>
                    </a:gs>
                    <a:gs pos="100000">
                      <a:schemeClr val="tx1">
                        <a:lumMod val="75000"/>
                      </a:schemeClr>
                    </a:gs>
                  </a:gsLst>
                  <a:lin ang="5400000" scaled="0"/>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1"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12"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gradFill>
                  <a:gsLst>
                    <a:gs pos="0">
                      <a:schemeClr val="tx1"/>
                    </a:gs>
                    <a:gs pos="100000">
                      <a:schemeClr val="tx1">
                        <a:lumMod val="75000"/>
                      </a:schemeClr>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a:gsLst>
                    <a:gs pos="0">
                      <a:schemeClr val="tx1"/>
                    </a:gs>
                    <a:gs pos="100000">
                      <a:schemeClr val="tx1">
                        <a:lumMod val="75000"/>
                      </a:schemeClr>
                    </a:gs>
                  </a:gsLst>
                  <a:lin ang="5400000" scaled="0"/>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9"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9"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8"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5" name="文本占位符 2"/>
          <p:cNvSpPr>
            <a:spLocks noGrp="1"/>
          </p:cNvSpPr>
          <p:nvPr>
            <p:ph type="body" sz="quarter" idx="10" hasCustomPrompt="1"/>
          </p:nvPr>
        </p:nvSpPr>
        <p:spPr bwMode="auto">
          <a:xfrm>
            <a:off x="593668" y="1398208"/>
            <a:ext cx="4691100" cy="673125"/>
          </a:xfrm>
          <a:prstGeom prst="rect">
            <a:avLst/>
          </a:prstGeom>
        </p:spPr>
        <p:txBody>
          <a:bodyPr anchor="b">
            <a:noAutofit/>
          </a:bodyPr>
          <a:lstStyle>
            <a:lvl1pPr marL="0" indent="0" algn="l">
              <a:lnSpc>
                <a:spcPct val="125000"/>
              </a:lnSpc>
              <a:buFont typeface="Arial"/>
              <a:buNone/>
              <a:defRPr sz="1600" b="0" i="0" spc="0">
                <a:solidFill>
                  <a:schemeClr val="tx1"/>
                </a:solidFill>
                <a:latin typeface="+mn-ea"/>
                <a:ea typeface="+mn-ea"/>
              </a:defRPr>
            </a:lvl1pPr>
            <a:lvl2pPr>
              <a:defRPr sz="1600">
                <a:latin typeface="+mn-ea"/>
                <a:ea typeface="+mn-ea"/>
              </a:defRPr>
            </a:lvl2pPr>
            <a:lvl3pPr>
              <a:defRPr sz="1600">
                <a:latin typeface="+mn-ea"/>
                <a:ea typeface="+mn-ea"/>
              </a:defRPr>
            </a:lvl3pPr>
            <a:lvl4pPr>
              <a:defRPr sz="1600">
                <a:latin typeface="+mn-ea"/>
                <a:ea typeface="+mn-ea"/>
              </a:defRPr>
            </a:lvl4pPr>
            <a:lvl5pPr>
              <a:defRPr sz="1600">
                <a:latin typeface="+mn-ea"/>
                <a:ea typeface="+mn-ea"/>
              </a:defRPr>
            </a:lvl5pPr>
            <a:lvl6pPr>
              <a:defRPr sz="1600">
                <a:latin typeface="+mn-ea"/>
                <a:ea typeface="+mn-ea"/>
              </a:defRPr>
            </a:lvl6pPr>
            <a:lvl7pPr>
              <a:defRPr sz="1600">
                <a:latin typeface="+mn-ea"/>
                <a:ea typeface="+mn-ea"/>
              </a:defRPr>
            </a:lvl7pPr>
            <a:lvl8pPr>
              <a:defRPr sz="1600">
                <a:latin typeface="+mn-ea"/>
                <a:ea typeface="+mn-ea"/>
              </a:defRPr>
            </a:lvl8pPr>
            <a:lvl9pPr marL="3657600" indent="0">
              <a:buNone/>
              <a:defRPr sz="1600">
                <a:latin typeface="+mn-ea"/>
                <a:ea typeface="+mn-ea"/>
              </a:defRPr>
            </a:lvl9pPr>
          </a:lstStyle>
          <a:p>
            <a:pPr lvl="0"/>
            <a:r>
              <a:rPr lang="zh-CN"/>
              <a:t>猫猫生活 第一章</a:t>
            </a:r>
            <a:endParaRPr lang="en-US"/>
          </a:p>
        </p:txBody>
      </p:sp>
      <p:sp>
        <p:nvSpPr>
          <p:cNvPr id="6" name="标题 1"/>
          <p:cNvSpPr>
            <a:spLocks noGrp="1"/>
          </p:cNvSpPr>
          <p:nvPr>
            <p:ph type="title" hasCustomPrompt="1"/>
          </p:nvPr>
        </p:nvSpPr>
        <p:spPr bwMode="auto">
          <a:xfrm>
            <a:off x="593668" y="2080562"/>
            <a:ext cx="4691100" cy="2516478"/>
          </a:xfrm>
          <a:prstGeom prst="rect">
            <a:avLst/>
          </a:prstGeom>
        </p:spPr>
        <p:txBody>
          <a:bodyPr anchor="t"/>
          <a:lstStyle>
            <a:lvl1pPr algn="l">
              <a:lnSpc>
                <a:spcPct val="120000"/>
              </a:lnSpc>
              <a:defRPr sz="3200" b="0" i="0" spc="0">
                <a:solidFill>
                  <a:schemeClr val="tx1"/>
                </a:solidFill>
                <a:latin typeface="Source Han Sans CN Medium"/>
                <a:ea typeface="Source Han Sans CN Medium"/>
              </a:defRPr>
            </a:lvl1pPr>
          </a:lstStyle>
          <a:p>
            <a:r>
              <a:rPr lang="zh-CN"/>
              <a:t>无尽的仰望</a:t>
            </a:r>
            <a:br>
              <a:rPr/>
            </a:br>
            <a:r>
              <a:rPr lang="zh-CN"/>
              <a:t>窗外的世界</a:t>
            </a:r>
            <a:endParaRPr/>
          </a:p>
        </p:txBody>
      </p:sp>
      <p:sp>
        <p:nvSpPr>
          <p:cNvPr id="8" name="文本占位符 2"/>
          <p:cNvSpPr>
            <a:spLocks noGrp="1"/>
          </p:cNvSpPr>
          <p:nvPr>
            <p:ph type="body" sz="quarter" idx="11" hasCustomPrompt="1"/>
          </p:nvPr>
        </p:nvSpPr>
        <p:spPr bwMode="auto">
          <a:xfrm>
            <a:off x="593668" y="757139"/>
            <a:ext cx="4691100" cy="535547"/>
          </a:xfrm>
          <a:prstGeom prst="rect">
            <a:avLst/>
          </a:prstGeom>
        </p:spPr>
        <p:txBody>
          <a:bodyPr anchor="ctr"/>
          <a:lstStyle>
            <a:lvl1pPr marL="0" indent="0" algn="l">
              <a:buNone/>
              <a:defRPr sz="3200" b="0" i="0">
                <a:solidFill>
                  <a:schemeClr val="tx1"/>
                </a:solidFill>
                <a:latin typeface="Source Han Sans CN Regular"/>
                <a:ea typeface="Source Han Sans CN Regular"/>
              </a:defRPr>
            </a:lvl1pPr>
          </a:lstStyle>
          <a:p>
            <a:pPr lvl="0"/>
            <a:r>
              <a:rPr lang="en-US"/>
              <a:t>🐱</a:t>
            </a:r>
            <a:endParaRPr lang="zh-CN"/>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zh-CN"/>
              <a:t>单击此处编辑母版标题样式</a:t>
            </a:r>
            <a:endParaRPr/>
          </a:p>
        </p:txBody>
      </p:sp>
      <p:sp>
        <p:nvSpPr>
          <p:cNvPr id="3" name="内容占位符 2"/>
          <p:cNvSpPr>
            <a:spLocks noGrp="1"/>
          </p:cNvSpPr>
          <p:nvPr>
            <p:ph idx="1"/>
          </p:nvPr>
        </p:nvSpPr>
        <p:spPr bwMode="auto">
          <a:prstGeom prst="rect">
            <a:avLst/>
          </a:prstGeom>
        </p:spPr>
        <p:txBody>
          <a:bodyPr/>
          <a:lstStyle/>
          <a:p>
            <a:pPr lvl="0"/>
            <a:r>
              <a:rPr lang="zh-CN"/>
              <a:t>单击此处编辑母版文本样式</a:t>
            </a:r>
            <a:endParaRPr/>
          </a:p>
          <a:p>
            <a:pPr lvl="1"/>
            <a:r>
              <a:rPr lang="zh-CN"/>
              <a:t>二级</a:t>
            </a:r>
            <a:endParaRPr/>
          </a:p>
          <a:p>
            <a:pPr lvl="2"/>
            <a:r>
              <a:rPr lang="zh-CN"/>
              <a:t>三级</a:t>
            </a:r>
            <a:endParaRPr/>
          </a:p>
          <a:p>
            <a:pPr lvl="3"/>
            <a:r>
              <a:rPr lang="zh-CN"/>
              <a:t>四级</a:t>
            </a:r>
            <a:endParaRPr/>
          </a:p>
          <a:p>
            <a:pPr lvl="4"/>
            <a:r>
              <a:rPr lang="zh-CN"/>
              <a:t>五级</a:t>
            </a:r>
            <a:endParaRPr/>
          </a:p>
        </p:txBody>
      </p:sp>
      <p:sp>
        <p:nvSpPr>
          <p:cNvPr id="4" name="日期占位符 3"/>
          <p:cNvSpPr>
            <a:spLocks noGrp="1"/>
          </p:cNvSpPr>
          <p:nvPr>
            <p:ph type="dt" sz="half" idx="10"/>
          </p:nvPr>
        </p:nvSpPr>
        <p:spPr bwMode="auto">
          <a:prstGeom prst="rect">
            <a:avLst/>
          </a:prstGeom>
        </p:spPr>
        <p:txBody>
          <a:bodyPr/>
          <a:lstStyle/>
          <a:p>
            <a:endParaRPr lang="zh-CN"/>
          </a:p>
        </p:txBody>
      </p:sp>
      <p:sp>
        <p:nvSpPr>
          <p:cNvPr id="5" name="页脚占位符 4"/>
          <p:cNvSpPr>
            <a:spLocks noGrp="1"/>
          </p:cNvSpPr>
          <p:nvPr>
            <p:ph type="ftr" sz="quarter" idx="11"/>
          </p:nvPr>
        </p:nvSpPr>
        <p:spPr bwMode="auto">
          <a:prstGeom prst="rect">
            <a:avLst/>
          </a:prstGeom>
        </p:spPr>
        <p:txBody>
          <a:bodyPr/>
          <a:lstStyle/>
          <a:p>
            <a:endParaRPr lang="zh-CN"/>
          </a:p>
        </p:txBody>
      </p:sp>
      <p:sp>
        <p:nvSpPr>
          <p:cNvPr id="6" name="灯片编号占位符 5"/>
          <p:cNvSpPr>
            <a:spLocks noGrp="1"/>
          </p:cNvSpPr>
          <p:nvPr>
            <p:ph type="sldNum" sz="quarter" idx="12"/>
          </p:nvPr>
        </p:nvSpPr>
        <p:spPr bwMode="auto">
          <a:prstGeom prst="rect">
            <a:avLst/>
          </a:prstGeom>
        </p:spPr>
        <p:txBody>
          <a:bodyPr/>
          <a:lstStyle/>
          <a:p>
            <a:endParaRPr lang="zh-C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0">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5"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4000" b="1" cap="all">
                <a:solidFill>
                  <a:srgbClr val="C00000"/>
                </a:solidFill>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2400">
                <a:solidFill>
                  <a:schemeClr val="bg2">
                    <a:lumMod val="90000"/>
                    <a:lumOff val="10000"/>
                  </a:schemeClr>
                </a:solidFill>
                <a:latin typeface="仿宋" panose="02010609060101010101" pitchFamily="49" charset="-122"/>
                <a:ea typeface="仿宋" panose="02010609060101010101" pitchFamily="49"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a:xfrm>
            <a:off x="472467" y="6383931"/>
            <a:ext cx="1287464" cy="365125"/>
          </a:xfrm>
          <a:prstGeom prst="rect">
            <a:avLst/>
          </a:prstGeom>
        </p:spPr>
        <p:txBody>
          <a:bodyPr/>
          <a:lstStyle>
            <a:lvl1pPr>
              <a:defRPr>
                <a:solidFill>
                  <a:schemeClr val="tx1">
                    <a:lumMod val="65000"/>
                  </a:schemeClr>
                </a:solidFill>
              </a:defRPr>
            </a:lvl1pPr>
          </a:lstStyle>
          <a:p>
            <a:endParaRPr lang="zh-CN" altLang="en-US" dirty="0"/>
          </a:p>
        </p:txBody>
      </p:sp>
      <p:sp>
        <p:nvSpPr>
          <p:cNvPr id="5" name="Footer Placeholder 4"/>
          <p:cNvSpPr>
            <a:spLocks noGrp="1"/>
          </p:cNvSpPr>
          <p:nvPr>
            <p:ph type="ftr" sz="quarter" idx="11"/>
          </p:nvPr>
        </p:nvSpPr>
        <p:spPr>
          <a:xfrm>
            <a:off x="1759931" y="6383931"/>
            <a:ext cx="5624137" cy="365125"/>
          </a:xfrm>
          <a:prstGeom prst="rect">
            <a:avLst/>
          </a:prstGeom>
        </p:spPr>
        <p:txBody>
          <a:bodyPr/>
          <a:lstStyle>
            <a:lvl1pPr>
              <a:defRPr>
                <a:solidFill>
                  <a:schemeClr val="tx1">
                    <a:lumMod val="65000"/>
                  </a:schemeClr>
                </a:solidFill>
              </a:defRPr>
            </a:lvl1pPr>
          </a:lstStyle>
          <a:p>
            <a:endParaRPr lang="zh-CN" altLang="en-US" dirty="0"/>
          </a:p>
        </p:txBody>
      </p:sp>
      <p:sp>
        <p:nvSpPr>
          <p:cNvPr id="6" name="Slide Number Placeholder 5"/>
          <p:cNvSpPr>
            <a:spLocks noGrp="1"/>
          </p:cNvSpPr>
          <p:nvPr>
            <p:ph type="sldNum" sz="quarter" idx="12"/>
          </p:nvPr>
        </p:nvSpPr>
        <p:spPr>
          <a:xfrm>
            <a:off x="0" y="6492875"/>
            <a:ext cx="413483" cy="365125"/>
          </a:xfrm>
          <a:prstGeom prst="rect">
            <a:avLst/>
          </a:prstGeom>
        </p:spPr>
        <p:txBody>
          <a:bodyPr/>
          <a:lstStyle>
            <a:lvl1pPr>
              <a:defRPr>
                <a:solidFill>
                  <a:schemeClr val="tx1">
                    <a:lumMod val="65000"/>
                  </a:schemeClr>
                </a:solidFill>
              </a:defRPr>
            </a:lvl1pPr>
          </a:lstStyle>
          <a:p>
            <a:fld id="{DE9A355A-CB9F-43FE-B2CC-C0D7750D5BB7}"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10"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
        <p:nvSpPr>
          <p:cNvPr id="12" name="Title 1"/>
          <p:cNvSpPr>
            <a:spLocks noGrp="1"/>
          </p:cNvSpPr>
          <p:nvPr>
            <p:ph type="title"/>
          </p:nvPr>
        </p:nvSpPr>
        <p:spPr>
          <a:xfrm>
            <a:off x="818347" y="596018"/>
            <a:ext cx="7511473" cy="1312480"/>
          </a:xfrm>
        </p:spPr>
        <p:txBody>
          <a:bodyPr>
            <a:normAutofit/>
          </a:bodyPr>
          <a:lstStyle>
            <a:lvl1pPr>
              <a:defRPr sz="3600">
                <a:latin typeface="黑体" panose="02010609060101010101" pitchFamily="49" charset="-122"/>
                <a:ea typeface="黑体" panose="020106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11"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2"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
        <p:nvSpPr>
          <p:cNvPr id="13" name="Title 1"/>
          <p:cNvSpPr>
            <a:spLocks noGrp="1"/>
          </p:cNvSpPr>
          <p:nvPr>
            <p:ph type="title"/>
          </p:nvPr>
        </p:nvSpPr>
        <p:spPr>
          <a:xfrm>
            <a:off x="818347" y="596018"/>
            <a:ext cx="7511473" cy="1312480"/>
          </a:xfrm>
        </p:spPr>
        <p:txBody>
          <a:bodyPr>
            <a:normAutofit/>
          </a:bodyPr>
          <a:lstStyle>
            <a:lvl1pPr>
              <a:defRPr sz="3600">
                <a:latin typeface="黑体" panose="02010609060101010101" pitchFamily="49" charset="-122"/>
                <a:ea typeface="黑体" panose="02010609060101010101" pitchFamily="49" charset="-122"/>
              </a:defRPr>
            </a:lvl1p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黑体" panose="02010609060101010101" pitchFamily="49" charset="-122"/>
                <a:ea typeface="黑体" panose="02010609060101010101" pitchFamily="49" charset="-122"/>
              </a:defRPr>
            </a:lvl1pPr>
          </a:lstStyle>
          <a:p>
            <a:r>
              <a:rPr lang="zh-CN" altLang="en-US"/>
              <a:t>单击此处编辑母版标题样式</a:t>
            </a:r>
            <a:endParaRPr lang="en-US" dirty="0"/>
          </a:p>
        </p:txBody>
      </p:sp>
      <p:sp>
        <p:nvSpPr>
          <p:cNvPr id="6"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7"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8"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6"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7"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800" b="0">
                <a:latin typeface="黑体" panose="02010609060101010101" pitchFamily="49" charset="-122"/>
                <a:ea typeface="黑体" panose="020106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9"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3200" b="0">
                <a:latin typeface="黑体" panose="02010609060101010101" pitchFamily="49" charset="-122"/>
                <a:ea typeface="黑体" panose="02010609060101010101" pitchFamily="49" charset="-122"/>
              </a:defRPr>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5515442" y="-18288"/>
            <a:ext cx="2500062" cy="6903720"/>
          </a:xfrm>
          <a:ln w="38100">
            <a:gradFill>
              <a:gsLst>
                <a:gs pos="0">
                  <a:schemeClr val="bg2"/>
                </a:gs>
                <a:gs pos="100000">
                  <a:schemeClr val="bg2">
                    <a:lumMod val="75000"/>
                  </a:schemeClr>
                </a:gs>
              </a:gsLst>
              <a:lin ang="5400000" scaled="0"/>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3"/>
          <p:cNvSpPr>
            <a:spLocks noGrp="1"/>
          </p:cNvSpPr>
          <p:nvPr>
            <p:ph type="dt" sz="half" idx="10"/>
          </p:nvPr>
        </p:nvSpPr>
        <p:spPr>
          <a:xfrm>
            <a:off x="472467" y="6385736"/>
            <a:ext cx="1287464" cy="365125"/>
          </a:xfrm>
          <a:prstGeom prst="rect">
            <a:avLst/>
          </a:prstGeom>
        </p:spPr>
        <p:txBody>
          <a:bodyPr/>
          <a:lstStyle/>
          <a:p>
            <a:endParaRPr lang="zh-CN" altLang="en-US" dirty="0"/>
          </a:p>
        </p:txBody>
      </p:sp>
      <p:sp>
        <p:nvSpPr>
          <p:cNvPr id="9" name="Footer Placeholder 4"/>
          <p:cNvSpPr>
            <a:spLocks noGrp="1"/>
          </p:cNvSpPr>
          <p:nvPr>
            <p:ph type="ftr" sz="quarter" idx="11"/>
          </p:nvPr>
        </p:nvSpPr>
        <p:spPr>
          <a:xfrm>
            <a:off x="1759931" y="6385737"/>
            <a:ext cx="5624137" cy="365125"/>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0" y="6492875"/>
            <a:ext cx="413483" cy="365125"/>
          </a:xfrm>
          <a:prstGeom prst="rect">
            <a:avLst/>
          </a:prstGeom>
        </p:spPr>
        <p:txBody>
          <a:bodyPr/>
          <a:lstStyle/>
          <a:p>
            <a:fld id="{7809BD71-6D1A-4983-9962-463801F08EA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6592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8348" y="1323474"/>
            <a:ext cx="7511472" cy="4778586"/>
          </a:xfrm>
          <a:prstGeom prst="rect">
            <a:avLst/>
          </a:prstGeom>
        </p:spPr>
        <p:txBody>
          <a:bodyPr vert="horz" lIns="91440" tIns="45720" rIns="91440" bIns="45720" rtlCol="0" anchor="ct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3"/>
          <p:cNvSpPr>
            <a:spLocks noGrp="1"/>
          </p:cNvSpPr>
          <p:nvPr>
            <p:ph type="dt" sz="half" idx="2"/>
          </p:nvPr>
        </p:nvSpPr>
        <p:spPr>
          <a:xfrm>
            <a:off x="472465" y="6384738"/>
            <a:ext cx="1287464" cy="365125"/>
          </a:xfrm>
          <a:prstGeom prst="rect">
            <a:avLst/>
          </a:prstGeom>
        </p:spPr>
        <p:txBody>
          <a:bodyPr/>
          <a:lstStyle>
            <a:lvl1pPr>
              <a:defRPr>
                <a:solidFill>
                  <a:schemeClr val="tx1">
                    <a:lumMod val="65000"/>
                  </a:schemeClr>
                </a:solidFill>
              </a:defRPr>
            </a:lvl1pPr>
          </a:lstStyle>
          <a:p>
            <a:endParaRPr lang="zh-CN" altLang="en-US"/>
          </a:p>
        </p:txBody>
      </p:sp>
      <p:sp>
        <p:nvSpPr>
          <p:cNvPr id="8" name="Footer Placeholder 4"/>
          <p:cNvSpPr>
            <a:spLocks noGrp="1"/>
          </p:cNvSpPr>
          <p:nvPr>
            <p:ph type="ftr" sz="quarter" idx="3"/>
          </p:nvPr>
        </p:nvSpPr>
        <p:spPr>
          <a:xfrm>
            <a:off x="1759929" y="6386374"/>
            <a:ext cx="5624137" cy="365125"/>
          </a:xfrm>
          <a:prstGeom prst="rect">
            <a:avLst/>
          </a:prstGeom>
        </p:spPr>
        <p:txBody>
          <a:bodyPr/>
          <a:lstStyle>
            <a:lvl1pPr>
              <a:defRPr>
                <a:solidFill>
                  <a:schemeClr val="tx1">
                    <a:lumMod val="65000"/>
                  </a:schemeClr>
                </a:solidFill>
              </a:defRPr>
            </a:lvl1pPr>
          </a:lstStyle>
          <a:p>
            <a:endParaRPr lang="zh-CN" altLang="en-US" dirty="0"/>
          </a:p>
        </p:txBody>
      </p:sp>
      <p:sp>
        <p:nvSpPr>
          <p:cNvPr id="9" name="Slide Number Placeholder 5"/>
          <p:cNvSpPr>
            <a:spLocks noGrp="1"/>
          </p:cNvSpPr>
          <p:nvPr>
            <p:ph type="sldNum" sz="quarter" idx="4"/>
          </p:nvPr>
        </p:nvSpPr>
        <p:spPr>
          <a:xfrm>
            <a:off x="0" y="6492875"/>
            <a:ext cx="413483" cy="365125"/>
          </a:xfrm>
          <a:prstGeom prst="rect">
            <a:avLst/>
          </a:prstGeom>
        </p:spPr>
        <p:txBody>
          <a:bodyPr/>
          <a:lstStyle>
            <a:lvl1pPr>
              <a:defRPr>
                <a:solidFill>
                  <a:schemeClr val="tx1">
                    <a:lumMod val="65000"/>
                  </a:schemeClr>
                </a:solidFill>
              </a:defRPr>
            </a:lvl1pPr>
          </a:lstStyle>
          <a:p>
            <a:fld id="{CC976F41-C4BD-48B3-8091-859510072E19}" type="slidenum">
              <a:rPr lang="zh-CN" altLang="en-US" smtClean="0"/>
              <a:pPr/>
              <a:t>‹#›</a:t>
            </a:fld>
            <a:endParaRPr lang="zh-CN" altLang="en-US"/>
          </a:p>
        </p:txBody>
      </p:sp>
    </p:spTree>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3600" kern="1200" cap="all">
          <a:solidFill>
            <a:schemeClr val="bg1"/>
          </a:solidFill>
          <a:effectLst>
            <a:glow rad="38100">
              <a:schemeClr val="bg1">
                <a:lumMod val="65000"/>
                <a:lumOff val="35000"/>
                <a:alpha val="40000"/>
              </a:schemeClr>
            </a:glow>
          </a:effectLst>
          <a:latin typeface="黑体" panose="02010609060101010101" pitchFamily="49" charset="-122"/>
          <a:ea typeface="黑体" panose="02010609060101010101" pitchFamily="49"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bg1"/>
        </a:buClr>
        <a:buSzPct val="130000"/>
        <a:buFont typeface="Arial"/>
        <a:buChar char="•"/>
        <a:defRPr sz="2800" kern="1200" cap="small">
          <a:solidFill>
            <a:schemeClr val="bg1"/>
          </a:solidFill>
          <a:effectLst>
            <a:glow rad="38100">
              <a:schemeClr val="bg1">
                <a:lumMod val="50000"/>
                <a:lumOff val="50000"/>
                <a:alpha val="20000"/>
              </a:schemeClr>
            </a:glow>
          </a:effectLst>
          <a:latin typeface="仿宋" panose="02010609060101010101" pitchFamily="49" charset="-122"/>
          <a:ea typeface="仿宋" panose="02010609060101010101" pitchFamily="49" charset="-122"/>
          <a:cs typeface="+mn-cs"/>
        </a:defRPr>
      </a:lvl1pPr>
      <a:lvl2pPr marL="742950" indent="-285750" algn="l" defTabSz="457200" rtl="0" eaLnBrk="1" latinLnBrk="0" hangingPunct="1">
        <a:spcBef>
          <a:spcPct val="20000"/>
        </a:spcBef>
        <a:spcAft>
          <a:spcPts val="600"/>
        </a:spcAft>
        <a:buClr>
          <a:schemeClr val="bg1"/>
        </a:buClr>
        <a:buSzPct val="130000"/>
        <a:buFont typeface="Arial"/>
        <a:buChar char="•"/>
        <a:defRPr sz="2400" kern="1200" cap="small">
          <a:solidFill>
            <a:schemeClr val="bg1"/>
          </a:solidFill>
          <a:effectLst>
            <a:glow rad="38100">
              <a:schemeClr val="bg1">
                <a:lumMod val="50000"/>
                <a:lumOff val="50000"/>
                <a:alpha val="20000"/>
              </a:schemeClr>
            </a:glow>
          </a:effectLst>
          <a:latin typeface="仿宋" panose="02010609060101010101" pitchFamily="49" charset="-122"/>
          <a:ea typeface="仿宋" panose="02010609060101010101" pitchFamily="49" charset="-122"/>
          <a:cs typeface="+mn-cs"/>
        </a:defRPr>
      </a:lvl2pPr>
      <a:lvl3pPr marL="1200150" indent="-285750" algn="l" defTabSz="457200" rtl="0" eaLnBrk="1" latinLnBrk="0" hangingPunct="1">
        <a:spcBef>
          <a:spcPct val="20000"/>
        </a:spcBef>
        <a:spcAft>
          <a:spcPts val="600"/>
        </a:spcAft>
        <a:buClr>
          <a:schemeClr val="bg1"/>
        </a:buClr>
        <a:buSzPct val="130000"/>
        <a:buFont typeface="Arial"/>
        <a:buChar char="•"/>
        <a:defRPr sz="2000" kern="1200" cap="small">
          <a:solidFill>
            <a:schemeClr val="bg1"/>
          </a:solidFill>
          <a:effectLst>
            <a:glow rad="38100">
              <a:schemeClr val="bg1">
                <a:lumMod val="50000"/>
                <a:lumOff val="50000"/>
                <a:alpha val="20000"/>
              </a:schemeClr>
            </a:glow>
          </a:effectLst>
          <a:latin typeface="仿宋" panose="02010609060101010101" pitchFamily="49" charset="-122"/>
          <a:ea typeface="仿宋" panose="02010609060101010101" pitchFamily="49" charset="-122"/>
          <a:cs typeface="+mn-cs"/>
        </a:defRPr>
      </a:lvl3pPr>
      <a:lvl4pPr marL="1543050" indent="-171450" algn="l" defTabSz="457200" rtl="0" eaLnBrk="1" latinLnBrk="0" hangingPunct="1">
        <a:spcBef>
          <a:spcPct val="20000"/>
        </a:spcBef>
        <a:spcAft>
          <a:spcPts val="600"/>
        </a:spcAft>
        <a:buClr>
          <a:schemeClr val="bg1"/>
        </a:buClr>
        <a:buSzPct val="130000"/>
        <a:buFont typeface="Arial"/>
        <a:buChar char="•"/>
        <a:defRPr sz="2000" kern="1200" cap="small">
          <a:solidFill>
            <a:schemeClr val="bg1"/>
          </a:solidFill>
          <a:effectLst>
            <a:glow rad="38100">
              <a:schemeClr val="bg1">
                <a:lumMod val="50000"/>
                <a:lumOff val="50000"/>
                <a:alpha val="20000"/>
              </a:schemeClr>
            </a:glow>
          </a:effectLst>
          <a:latin typeface="仿宋" panose="02010609060101010101" pitchFamily="49" charset="-122"/>
          <a:ea typeface="仿宋" panose="02010609060101010101" pitchFamily="49" charset="-122"/>
          <a:cs typeface="+mn-cs"/>
        </a:defRPr>
      </a:lvl4pPr>
      <a:lvl5pPr marL="2000250" indent="-171450" algn="l" defTabSz="457200" rtl="0" eaLnBrk="1" latinLnBrk="0" hangingPunct="1">
        <a:spcBef>
          <a:spcPct val="20000"/>
        </a:spcBef>
        <a:spcAft>
          <a:spcPts val="600"/>
        </a:spcAft>
        <a:buClr>
          <a:schemeClr val="bg1"/>
        </a:buClr>
        <a:buSzPct val="130000"/>
        <a:buFont typeface="Arial"/>
        <a:buChar char="•"/>
        <a:defRPr sz="1800" kern="1200" cap="small">
          <a:solidFill>
            <a:schemeClr val="bg1"/>
          </a:solidFill>
          <a:effectLst>
            <a:glow rad="38100">
              <a:schemeClr val="bg1">
                <a:lumMod val="50000"/>
                <a:lumOff val="50000"/>
                <a:alpha val="20000"/>
              </a:schemeClr>
            </a:glow>
          </a:effectLst>
          <a:latin typeface="仿宋" panose="02010609060101010101" pitchFamily="49" charset="-122"/>
          <a:ea typeface="仿宋" panose="02010609060101010101" pitchFamily="49" charset="-122"/>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a:gsLst>
              <a:gs pos="0">
                <a:schemeClr val="tx1"/>
              </a:gs>
              <a:gs pos="100000">
                <a:schemeClr val="tx1">
                  <a:lumMod val="75000"/>
                </a:schemeClr>
              </a:gs>
            </a:gsLst>
            <a:lin ang="540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a:gsLst>
              <a:gs pos="0">
                <a:schemeClr val="tx1"/>
              </a:gs>
              <a:gs pos="100000">
                <a:schemeClr val="tx1">
                  <a:lumMod val="75000"/>
                </a:schemeClr>
              </a:gs>
            </a:gsLst>
            <a:lin ang="540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a:gsLst>
              <a:gs pos="0">
                <a:schemeClr val="tx1"/>
              </a:gs>
              <a:gs pos="100000">
                <a:schemeClr val="tx1">
                  <a:lumMod val="75000"/>
                </a:schemeClr>
              </a:gs>
            </a:gsLst>
            <a:lin ang="540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a:gsLst>
              <a:gs pos="0">
                <a:schemeClr val="tx1"/>
              </a:gs>
              <a:gs pos="100000">
                <a:schemeClr val="tx1">
                  <a:lumMod val="75000"/>
                </a:schemeClr>
              </a:gs>
            </a:gsLst>
            <a:lin ang="5400000" scaled="0"/>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bwMode="auto">
          <a:xfrm>
            <a:off x="628674" y="365003"/>
            <a:ext cx="7887010" cy="1325615"/>
          </a:xfrm>
          <a:prstGeom prst="rect">
            <a:avLst/>
          </a:prstGeom>
        </p:spPr>
        <p:txBody>
          <a:bodyPr vert="horz" lIns="91440" tIns="45720" rIns="91440" bIns="45720" rtlCol="0" anchor="ctr">
            <a:normAutofit/>
          </a:bodyPr>
          <a:lstStyle/>
          <a:p>
            <a:r>
              <a:rPr lang="zh-CN"/>
              <a:t>单击此处编辑母版标题样式</a:t>
            </a:r>
            <a:endParaRPr/>
          </a:p>
        </p:txBody>
      </p:sp>
      <p:sp>
        <p:nvSpPr>
          <p:cNvPr id="3" name="文本占位符 2"/>
          <p:cNvSpPr>
            <a:spLocks noGrp="1"/>
          </p:cNvSpPr>
          <p:nvPr>
            <p:ph type="body" idx="1"/>
          </p:nvPr>
        </p:nvSpPr>
        <p:spPr bwMode="auto">
          <a:xfrm>
            <a:off x="628674" y="1825561"/>
            <a:ext cx="7887010" cy="4351508"/>
          </a:xfrm>
          <a:prstGeom prst="rect">
            <a:avLst/>
          </a:prstGeom>
        </p:spPr>
        <p:txBody>
          <a:bodyPr vert="horz" lIns="91440" tIns="45720" rIns="91440" bIns="45720" rtlCol="0">
            <a:normAutofit/>
          </a:bodyPr>
          <a:lstStyle/>
          <a:p>
            <a:pPr lvl="0"/>
            <a:r>
              <a:rPr lang="zh-CN"/>
              <a:t>单击此处编辑母版文本样式</a:t>
            </a:r>
            <a:endParaRPr/>
          </a:p>
          <a:p>
            <a:pPr lvl="1"/>
            <a:r>
              <a:rPr lang="zh-CN"/>
              <a:t>二级</a:t>
            </a:r>
            <a:endParaRPr/>
          </a:p>
          <a:p>
            <a:pPr lvl="2"/>
            <a:r>
              <a:rPr lang="zh-CN"/>
              <a:t>三级</a:t>
            </a:r>
            <a:endParaRPr/>
          </a:p>
          <a:p>
            <a:pPr lvl="3"/>
            <a:r>
              <a:rPr lang="zh-CN"/>
              <a:t>四级</a:t>
            </a:r>
            <a:endParaRPr/>
          </a:p>
          <a:p>
            <a:pPr lvl="4"/>
            <a:r>
              <a:rPr lang="zh-CN"/>
              <a:t>五级</a:t>
            </a:r>
            <a:endParaRPr lang="en-US"/>
          </a:p>
          <a:p>
            <a:pPr lvl="5"/>
            <a:r>
              <a:rPr lang="zh-CN"/>
              <a:t>六级</a:t>
            </a:r>
            <a:endParaRPr lang="en-US"/>
          </a:p>
          <a:p>
            <a:pPr lvl="6"/>
            <a:r>
              <a:rPr lang="zh-CN"/>
              <a:t>七级</a:t>
            </a:r>
            <a:endParaRPr lang="en-US"/>
          </a:p>
          <a:p>
            <a:pPr lvl="7"/>
            <a:r>
              <a:rPr lang="zh-CN"/>
              <a:t>八级</a:t>
            </a:r>
            <a:endParaRPr lang="en-US"/>
          </a:p>
          <a:p>
            <a:pPr lvl="8"/>
            <a:r>
              <a:rPr lang="zh-CN"/>
              <a:t>九级</a:t>
            </a:r>
          </a:p>
        </p:txBody>
      </p:sp>
    </p:spTree>
  </p:cSld>
  <p:clrMap bg1="lt1" tx1="dk1" bg2="lt2" tx2="dk2" accent1="accent1" accent2="accent2" accent3="accent3" accent4="accent4" accent5="accent5" accent6="accent6" hlink="hlink" folHlink="folHlink"/>
  <p:sldLayoutIdLst>
    <p:sldLayoutId id="2147483669" r:id="rId1"/>
  </p:sldLayoutIdLst>
  <p:hf sldNum="0" hdr="0" ftr="0" dt="0"/>
  <p:txStyles>
    <p:titleStyle>
      <a:lvl1pPr algn="l">
        <a:lnSpc>
          <a:spcPct val="90000"/>
        </a:lnSpc>
        <a:spcBef>
          <a:spcPts val="0"/>
        </a:spcBef>
        <a:buNone/>
        <a:defRPr sz="4000">
          <a:solidFill>
            <a:schemeClr val="tx1"/>
          </a:solidFill>
          <a:latin typeface="+mj-lt"/>
          <a:ea typeface="+mj-ea"/>
          <a:cs typeface="+mj-cs"/>
        </a:defRPr>
      </a:lvl1pPr>
    </p:titleStyle>
    <p:bodyStyle>
      <a:lvl1pPr marL="228600" indent="-228600" algn="l">
        <a:lnSpc>
          <a:spcPct val="125000"/>
        </a:lnSpc>
        <a:spcBef>
          <a:spcPts val="1000"/>
        </a:spcBef>
        <a:buFont typeface="Arial"/>
        <a:buChar char="•"/>
        <a:defRPr sz="2400" spc="100">
          <a:solidFill>
            <a:schemeClr val="tx1"/>
          </a:solidFill>
          <a:latin typeface="+mn-ea"/>
          <a:ea typeface="+mn-ea"/>
          <a:cs typeface="+mn-cs"/>
        </a:defRPr>
      </a:lvl1pPr>
      <a:lvl2pPr marL="685800" indent="-228600" algn="l">
        <a:lnSpc>
          <a:spcPct val="125000"/>
        </a:lnSpc>
        <a:spcBef>
          <a:spcPts val="500"/>
        </a:spcBef>
        <a:buFont typeface="Arial"/>
        <a:buChar char="•"/>
        <a:defRPr sz="2000" spc="100">
          <a:solidFill>
            <a:schemeClr val="tx1"/>
          </a:solidFill>
          <a:latin typeface="+mn-ea"/>
          <a:ea typeface="+mn-ea"/>
          <a:cs typeface="+mn-cs"/>
        </a:defRPr>
      </a:lvl2pPr>
      <a:lvl3pPr marL="1143000" indent="-228600" algn="l">
        <a:lnSpc>
          <a:spcPct val="125000"/>
        </a:lnSpc>
        <a:spcBef>
          <a:spcPts val="500"/>
        </a:spcBef>
        <a:buFont typeface="Arial"/>
        <a:buChar char="•"/>
        <a:defRPr sz="1800" spc="100">
          <a:solidFill>
            <a:schemeClr val="tx1"/>
          </a:solidFill>
          <a:latin typeface="+mn-ea"/>
          <a:ea typeface="+mn-ea"/>
          <a:cs typeface="+mn-cs"/>
        </a:defRPr>
      </a:lvl3pPr>
      <a:lvl4pPr marL="1600200" indent="-228600" algn="l">
        <a:lnSpc>
          <a:spcPct val="125000"/>
        </a:lnSpc>
        <a:spcBef>
          <a:spcPts val="500"/>
        </a:spcBef>
        <a:buFont typeface="Arial"/>
        <a:buChar char="•"/>
        <a:defRPr sz="1800" spc="100">
          <a:solidFill>
            <a:schemeClr val="tx1"/>
          </a:solidFill>
          <a:latin typeface="+mn-ea"/>
          <a:ea typeface="+mn-ea"/>
          <a:cs typeface="+mn-cs"/>
        </a:defRPr>
      </a:lvl4pPr>
      <a:lvl5pPr marL="2057400" indent="-228600" algn="l">
        <a:lnSpc>
          <a:spcPct val="125000"/>
        </a:lnSpc>
        <a:spcBef>
          <a:spcPts val="500"/>
        </a:spcBef>
        <a:buFont typeface="Arial"/>
        <a:buChar char="•"/>
        <a:defRPr sz="1800" spc="100">
          <a:solidFill>
            <a:schemeClr val="tx1"/>
          </a:solidFill>
          <a:latin typeface="+mn-ea"/>
          <a:ea typeface="+mn-ea"/>
          <a:cs typeface="+mn-cs"/>
        </a:defRPr>
      </a:lvl5pPr>
      <a:lvl6pPr marL="2514600" indent="-228600" algn="l">
        <a:lnSpc>
          <a:spcPct val="125000"/>
        </a:lnSpc>
        <a:spcBef>
          <a:spcPts val="500"/>
        </a:spcBef>
        <a:buFont typeface="Arial"/>
        <a:buChar char="•"/>
        <a:defRPr sz="1800" spc="100">
          <a:solidFill>
            <a:schemeClr val="tx1"/>
          </a:solidFill>
          <a:latin typeface="+mn-ea"/>
          <a:ea typeface="+mn-ea"/>
          <a:cs typeface="+mn-cs"/>
        </a:defRPr>
      </a:lvl6pPr>
      <a:lvl7pPr marL="2971800" indent="-228600" algn="l">
        <a:lnSpc>
          <a:spcPct val="125000"/>
        </a:lnSpc>
        <a:spcBef>
          <a:spcPts val="500"/>
        </a:spcBef>
        <a:buFont typeface="Arial"/>
        <a:buChar char="•"/>
        <a:defRPr sz="1800" spc="100">
          <a:solidFill>
            <a:schemeClr val="tx1"/>
          </a:solidFill>
          <a:latin typeface="+mn-ea"/>
          <a:ea typeface="+mn-ea"/>
          <a:cs typeface="+mn-cs"/>
        </a:defRPr>
      </a:lvl7pPr>
      <a:lvl8pPr marL="3429000" indent="-228600" algn="l">
        <a:lnSpc>
          <a:spcPct val="125000"/>
        </a:lnSpc>
        <a:spcBef>
          <a:spcPts val="500"/>
        </a:spcBef>
        <a:buFont typeface="Arial"/>
        <a:buChar char="•"/>
        <a:defRPr sz="1800" spc="100">
          <a:solidFill>
            <a:schemeClr val="tx1"/>
          </a:solidFill>
          <a:latin typeface="+mn-ea"/>
          <a:ea typeface="+mn-ea"/>
          <a:cs typeface="+mn-cs"/>
        </a:defRPr>
      </a:lvl8pPr>
      <a:lvl9pPr marL="3886200" indent="-228600" algn="l">
        <a:lnSpc>
          <a:spcPct val="125000"/>
        </a:lnSpc>
        <a:spcBef>
          <a:spcPts val="500"/>
        </a:spcBef>
        <a:buFont typeface="Arial"/>
        <a:buChar char="•"/>
        <a:defRPr sz="1800" spc="100">
          <a:solidFill>
            <a:schemeClr val="tx1"/>
          </a:solidFill>
          <a:latin typeface="+mn-ea"/>
          <a:ea typeface="+mn-ea"/>
          <a:cs typeface="+mn-cs"/>
        </a:defRPr>
      </a:lvl9pPr>
    </p:bodyStyle>
    <p:otherStyle>
      <a:defPPr>
        <a:defRPr lang="zh-CN"/>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bwMode="auto">
          <a:xfrm>
            <a:off x="628650" y="365125"/>
            <a:ext cx="7886700" cy="1325563"/>
          </a:xfrm>
          <a:prstGeom prst="rect">
            <a:avLst/>
          </a:prstGeom>
        </p:spPr>
        <p:txBody>
          <a:bodyPr vert="horz" lIns="91440" tIns="45720" rIns="91440" bIns="45720" rtlCol="0" anchor="ctr">
            <a:normAutofit/>
          </a:bodyPr>
          <a:lstStyle/>
          <a:p>
            <a:r>
              <a:rPr lang="zh-CN"/>
              <a:t>单击此处编辑母版标题样式</a:t>
            </a:r>
            <a:endParaRPr/>
          </a:p>
        </p:txBody>
      </p:sp>
      <p:sp>
        <p:nvSpPr>
          <p:cNvPr id="3" name="文本占位符 2"/>
          <p:cNvSpPr>
            <a:spLocks noGrp="1"/>
          </p:cNvSpPr>
          <p:nvPr>
            <p:ph type="body" idx="1"/>
          </p:nvPr>
        </p:nvSpPr>
        <p:spPr bwMode="auto">
          <a:xfrm>
            <a:off x="628650" y="1825625"/>
            <a:ext cx="7886700" cy="4351338"/>
          </a:xfrm>
          <a:prstGeom prst="rect">
            <a:avLst/>
          </a:prstGeom>
        </p:spPr>
        <p:txBody>
          <a:bodyPr vert="horz" lIns="91440" tIns="45720" rIns="91440" bIns="45720" rtlCol="0">
            <a:normAutofit/>
          </a:bodyPr>
          <a:lstStyle/>
          <a:p>
            <a:pPr lvl="0"/>
            <a:r>
              <a:rPr lang="zh-CN"/>
              <a:t>单击此处编辑母版文本样式</a:t>
            </a:r>
            <a:endParaRPr/>
          </a:p>
          <a:p>
            <a:pPr lvl="1"/>
            <a:r>
              <a:rPr lang="zh-CN"/>
              <a:t>二级</a:t>
            </a:r>
            <a:endParaRPr/>
          </a:p>
          <a:p>
            <a:pPr lvl="2"/>
            <a:r>
              <a:rPr lang="zh-CN"/>
              <a:t>三级</a:t>
            </a:r>
            <a:endParaRPr/>
          </a:p>
          <a:p>
            <a:pPr lvl="3"/>
            <a:r>
              <a:rPr lang="zh-CN"/>
              <a:t>四级</a:t>
            </a:r>
            <a:endParaRPr/>
          </a:p>
          <a:p>
            <a:pPr lvl="4"/>
            <a:r>
              <a:rPr lang="zh-CN"/>
              <a:t>五级</a:t>
            </a:r>
            <a:endParaRPr/>
          </a:p>
        </p:txBody>
      </p:sp>
      <p:sp>
        <p:nvSpPr>
          <p:cNvPr id="4" name="日期占位符 3"/>
          <p:cNvSpPr>
            <a:spLocks noGrp="1"/>
          </p:cNvSpPr>
          <p:nvPr>
            <p:ph type="dt" sz="half" idx="2"/>
          </p:nvPr>
        </p:nvSpPr>
        <p:spPr bwMode="auto">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p>
        </p:txBody>
      </p:sp>
      <p:sp>
        <p:nvSpPr>
          <p:cNvPr id="5" name="页脚占位符 4"/>
          <p:cNvSpPr>
            <a:spLocks noGrp="1"/>
          </p:cNvSpPr>
          <p:nvPr>
            <p:ph type="ftr" sz="quarter" idx="3"/>
          </p:nvPr>
        </p:nvSpPr>
        <p:spPr bwMode="auto">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p>
        </p:txBody>
      </p:sp>
      <p:sp>
        <p:nvSpPr>
          <p:cNvPr id="6" name="灯片编号占位符 5"/>
          <p:cNvSpPr>
            <a:spLocks noGrp="1"/>
          </p:cNvSpPr>
          <p:nvPr>
            <p:ph type="sldNum" sz="quarter" idx="4"/>
          </p:nvPr>
        </p:nvSpPr>
        <p:spPr bwMode="auto">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zh-CN"/>
          </a:p>
        </p:txBody>
      </p:sp>
    </p:spTree>
  </p:cSld>
  <p:clrMap bg1="lt1" tx1="dk1" bg2="lt2" tx2="dk2" accent1="accent1" accent2="accent2" accent3="accent3" accent4="accent4" accent5="accent5" accent6="accent6" hlink="hlink" folHlink="folHlink"/>
  <p:sldLayoutIdLst>
    <p:sldLayoutId id="2147483668" r:id="rId1"/>
  </p:sldLayoutIdLst>
  <p:hf sldNum="0" hdr="0" ftr="0" dt="0"/>
  <p:txStyles>
    <p:titleStyle>
      <a:lvl1pPr algn="l">
        <a:lnSpc>
          <a:spcPct val="90000"/>
        </a:lnSpc>
        <a:spcBef>
          <a:spcPts val="0"/>
        </a:spcBef>
        <a:buNone/>
        <a:defRPr sz="4400">
          <a:solidFill>
            <a:schemeClr val="tx1"/>
          </a:solidFill>
          <a:latin typeface="+mj-lt"/>
          <a:ea typeface="+mj-ea"/>
          <a:cs typeface="+mj-cs"/>
        </a:defRPr>
      </a:lvl1pPr>
    </p:titleStyle>
    <p:bodyStyle>
      <a:lvl1pPr marL="228600" indent="-228600" algn="l">
        <a:lnSpc>
          <a:spcPct val="90000"/>
        </a:lnSpc>
        <a:spcBef>
          <a:spcPts val="1000"/>
        </a:spcBef>
        <a:buFont typeface="Arial"/>
        <a:buChar char="•"/>
        <a:defRPr sz="2800">
          <a:solidFill>
            <a:schemeClr val="tx1"/>
          </a:solidFill>
          <a:latin typeface="+mn-lt"/>
          <a:ea typeface="+mn-ea"/>
          <a:cs typeface="+mn-cs"/>
        </a:defRPr>
      </a:lvl1pPr>
      <a:lvl2pPr marL="685800" indent="-228600" algn="l">
        <a:lnSpc>
          <a:spcPct val="90000"/>
        </a:lnSpc>
        <a:spcBef>
          <a:spcPts val="500"/>
        </a:spcBef>
        <a:buFont typeface="Arial"/>
        <a:buChar char="•"/>
        <a:defRPr sz="2400">
          <a:solidFill>
            <a:schemeClr val="tx1"/>
          </a:solidFill>
          <a:latin typeface="+mn-lt"/>
          <a:ea typeface="+mn-ea"/>
          <a:cs typeface="+mn-cs"/>
        </a:defRPr>
      </a:lvl2pPr>
      <a:lvl3pPr marL="1143000" indent="-228600" algn="l">
        <a:lnSpc>
          <a:spcPct val="90000"/>
        </a:lnSpc>
        <a:spcBef>
          <a:spcPts val="500"/>
        </a:spcBef>
        <a:buFont typeface="Arial"/>
        <a:buChar char="•"/>
        <a:defRPr sz="2000">
          <a:solidFill>
            <a:schemeClr val="tx1"/>
          </a:solidFill>
          <a:latin typeface="+mn-lt"/>
          <a:ea typeface="+mn-ea"/>
          <a:cs typeface="+mn-cs"/>
        </a:defRPr>
      </a:lvl3pPr>
      <a:lvl4pPr marL="1600200" indent="-228600" algn="l">
        <a:lnSpc>
          <a:spcPct val="90000"/>
        </a:lnSpc>
        <a:spcBef>
          <a:spcPts val="500"/>
        </a:spcBef>
        <a:buFont typeface="Arial"/>
        <a:buChar char="•"/>
        <a:defRPr sz="1800">
          <a:solidFill>
            <a:schemeClr val="tx1"/>
          </a:solidFill>
          <a:latin typeface="+mn-lt"/>
          <a:ea typeface="+mn-ea"/>
          <a:cs typeface="+mn-cs"/>
        </a:defRPr>
      </a:lvl4pPr>
      <a:lvl5pPr marL="2057400" indent="-228600" algn="l">
        <a:lnSpc>
          <a:spcPct val="90000"/>
        </a:lnSpc>
        <a:spcBef>
          <a:spcPts val="500"/>
        </a:spcBef>
        <a:buFont typeface="Arial"/>
        <a:buChar char="•"/>
        <a:defRPr sz="1800">
          <a:solidFill>
            <a:schemeClr val="tx1"/>
          </a:solidFill>
          <a:latin typeface="+mn-lt"/>
          <a:ea typeface="+mn-ea"/>
          <a:cs typeface="+mn-cs"/>
        </a:defRPr>
      </a:lvl5pPr>
      <a:lvl6pPr marL="2514600" indent="-228600" algn="l">
        <a:lnSpc>
          <a:spcPct val="90000"/>
        </a:lnSpc>
        <a:spcBef>
          <a:spcPts val="500"/>
        </a:spcBef>
        <a:buFont typeface="Arial"/>
        <a:buChar char="•"/>
        <a:defRPr sz="1800">
          <a:solidFill>
            <a:schemeClr val="tx1"/>
          </a:solidFill>
          <a:latin typeface="+mn-lt"/>
          <a:ea typeface="+mn-ea"/>
          <a:cs typeface="+mn-cs"/>
        </a:defRPr>
      </a:lvl6pPr>
      <a:lvl7pPr marL="2971800" indent="-228600" algn="l">
        <a:lnSpc>
          <a:spcPct val="90000"/>
        </a:lnSpc>
        <a:spcBef>
          <a:spcPts val="500"/>
        </a:spcBef>
        <a:buFont typeface="Arial"/>
        <a:buChar char="•"/>
        <a:defRPr sz="1800">
          <a:solidFill>
            <a:schemeClr val="tx1"/>
          </a:solidFill>
          <a:latin typeface="+mn-lt"/>
          <a:ea typeface="+mn-ea"/>
          <a:cs typeface="+mn-cs"/>
        </a:defRPr>
      </a:lvl7pPr>
      <a:lvl8pPr marL="3429000" indent="-228600" algn="l">
        <a:lnSpc>
          <a:spcPct val="90000"/>
        </a:lnSpc>
        <a:spcBef>
          <a:spcPts val="500"/>
        </a:spcBef>
        <a:buFont typeface="Arial"/>
        <a:buChar char="•"/>
        <a:defRPr sz="1800">
          <a:solidFill>
            <a:schemeClr val="tx1"/>
          </a:solidFill>
          <a:latin typeface="+mn-lt"/>
          <a:ea typeface="+mn-ea"/>
          <a:cs typeface="+mn-cs"/>
        </a:defRPr>
      </a:lvl8pPr>
      <a:lvl9pPr marL="3886200" indent="-228600" algn="l">
        <a:lnSpc>
          <a:spcPct val="90000"/>
        </a:lnSpc>
        <a:spcBef>
          <a:spcPts val="500"/>
        </a:spcBef>
        <a:buFont typeface="Arial"/>
        <a:buChar char="•"/>
        <a:defRPr sz="1800">
          <a:solidFill>
            <a:schemeClr val="tx1"/>
          </a:solidFill>
          <a:latin typeface="+mn-lt"/>
          <a:ea typeface="+mn-ea"/>
          <a:cs typeface="+mn-cs"/>
        </a:defRPr>
      </a:lvl9pPr>
    </p:bodyStyle>
    <p:otherStyle>
      <a:defPPr>
        <a:defRPr lang="zh-CN"/>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180.76.156.218:920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180.76.156.218:5601/" TargetMode="Externa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bwMode="auto">
          <a:prstGeom prst="rect">
            <a:avLst/>
          </a:prstGeom>
        </p:spPr>
        <p:txBody>
          <a:bodyPr/>
          <a:lstStyle/>
          <a:p>
            <a:r>
              <a:rPr lang="zh-CN" sz="4400" b="1" i="0" u="none" strike="noStrike" cap="all" spc="0">
                <a:solidFill>
                  <a:srgbClr val="C00000"/>
                </a:solidFill>
                <a:latin typeface="宋体"/>
                <a:ea typeface="宋体"/>
                <a:cs typeface="宋体"/>
              </a:rPr>
              <a:t>中英机器翻译算法实践</a:t>
            </a:r>
            <a:endParaRPr/>
          </a:p>
        </p:txBody>
      </p:sp>
      <p:sp>
        <p:nvSpPr>
          <p:cNvPr id="3" name="副标题 2"/>
          <p:cNvSpPr>
            <a:spLocks noGrp="1"/>
          </p:cNvSpPr>
          <p:nvPr>
            <p:ph type="subTitle" idx="1"/>
          </p:nvPr>
        </p:nvSpPr>
        <p:spPr bwMode="auto">
          <a:prstGeom prst="rect">
            <a:avLst/>
          </a:prstGeom>
        </p:spPr>
        <p:txBody>
          <a:bodyPr/>
          <a:lstStyle/>
          <a:p>
            <a:r>
              <a:rPr lang="zh-CN"/>
              <a:t>指导老师：王楠</a:t>
            </a:r>
            <a:endParaRPr/>
          </a:p>
          <a:p>
            <a:r>
              <a:rPr lang="zh-CN"/>
              <a:t>成员：陈浩、许志豪、殷绍轩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标题 1"/>
          <p:cNvSpPr>
            <a:spLocks noGrp="1"/>
          </p:cNvSpPr>
          <p:nvPr>
            <p:ph type="title" hasCustomPrompt="1"/>
          </p:nvPr>
        </p:nvSpPr>
        <p:spPr bwMode="auto">
          <a:xfrm>
            <a:off x="791557" y="2093284"/>
            <a:ext cx="7309837" cy="3555261"/>
          </a:xfrm>
          <a:prstGeom prst="rect">
            <a:avLst/>
          </a:prstGeom>
        </p:spPr>
        <p:txBody>
          <a:bodyPr/>
          <a:lstStyle/>
          <a:p>
            <a:r>
              <a:rPr lang="en-US" altLang="zh-CN" sz="3200" b="0" i="0" u="none" strike="noStrike" cap="none" spc="0" dirty="0">
                <a:solidFill>
                  <a:srgbClr val="2B3033"/>
                </a:solidFill>
                <a:latin typeface="SimSun"/>
                <a:ea typeface="SimSun"/>
                <a:cs typeface="SimSun"/>
              </a:rPr>
              <a:t>1.</a:t>
            </a:r>
            <a:r>
              <a:rPr lang="zh-CN" altLang="en-US" sz="3200" b="0" i="0" u="none" strike="noStrike" cap="none" spc="0" dirty="0">
                <a:solidFill>
                  <a:srgbClr val="2B3033"/>
                </a:solidFill>
                <a:latin typeface="SimSun"/>
                <a:ea typeface="SimSun"/>
                <a:cs typeface="SimSun"/>
              </a:rPr>
              <a:t>分词</a:t>
            </a:r>
            <a:r>
              <a:rPr lang="en-US" altLang="zh-CN" sz="3200" b="0" i="0" u="none" strike="noStrike" cap="none" spc="0" dirty="0">
                <a:solidFill>
                  <a:srgbClr val="2B3033"/>
                </a:solidFill>
                <a:latin typeface="SimSun"/>
                <a:ea typeface="SimSun"/>
                <a:cs typeface="SimSun"/>
              </a:rPr>
              <a:t>--Tokenization</a:t>
            </a:r>
            <a:br>
              <a:rPr lang="en-US" altLang="zh-CN" sz="3200" b="0" i="0" u="none" strike="noStrike" cap="none" spc="0" dirty="0">
                <a:solidFill>
                  <a:srgbClr val="2B3033"/>
                </a:solidFill>
                <a:latin typeface="SimSun"/>
                <a:ea typeface="SimSun"/>
                <a:cs typeface="SimSun"/>
              </a:rPr>
            </a:br>
            <a:r>
              <a:rPr lang="en-US" altLang="zh-CN" sz="3200" b="0" i="0" u="none" strike="noStrike" cap="none" spc="0" dirty="0">
                <a:solidFill>
                  <a:srgbClr val="2B3033"/>
                </a:solidFill>
                <a:latin typeface="SimSun"/>
                <a:ea typeface="SimSun"/>
                <a:cs typeface="SimSun"/>
              </a:rPr>
              <a:t>2.</a:t>
            </a:r>
            <a:r>
              <a:rPr lang="zh-CN" altLang="en-US" sz="3200" b="0" i="0" u="none" strike="noStrike" cap="none" spc="0" dirty="0">
                <a:solidFill>
                  <a:srgbClr val="2B3033"/>
                </a:solidFill>
                <a:latin typeface="SimSun"/>
                <a:ea typeface="SimSun"/>
                <a:cs typeface="SimSun"/>
              </a:rPr>
              <a:t>词干提取</a:t>
            </a:r>
            <a:r>
              <a:rPr lang="en-US" altLang="zh-CN" sz="3200" b="0" i="0" u="none" strike="noStrike" cap="none" spc="0" dirty="0">
                <a:solidFill>
                  <a:srgbClr val="2B3033"/>
                </a:solidFill>
                <a:latin typeface="SimSun"/>
                <a:ea typeface="SimSun"/>
                <a:cs typeface="SimSun"/>
              </a:rPr>
              <a:t>--Stemming</a:t>
            </a:r>
            <a:br>
              <a:rPr lang="en-US" altLang="zh-CN" sz="3200" b="0" i="0" u="none" strike="noStrike" cap="none" spc="0" dirty="0">
                <a:solidFill>
                  <a:srgbClr val="2B3033"/>
                </a:solidFill>
                <a:latin typeface="SimSun"/>
                <a:ea typeface="SimSun"/>
                <a:cs typeface="SimSun"/>
              </a:rPr>
            </a:br>
            <a:r>
              <a:rPr lang="en-US" altLang="zh-CN" sz="3200" b="0" i="0" u="none" strike="noStrike" cap="none" spc="0" dirty="0">
                <a:solidFill>
                  <a:srgbClr val="2B3033"/>
                </a:solidFill>
                <a:latin typeface="SimSun"/>
                <a:ea typeface="SimSun"/>
                <a:cs typeface="SimSun"/>
              </a:rPr>
              <a:t>3.</a:t>
            </a:r>
            <a:r>
              <a:rPr lang="zh-CN" altLang="en-US" sz="3200" b="0" i="0" u="none" strike="noStrike" cap="none" spc="0" dirty="0">
                <a:solidFill>
                  <a:srgbClr val="2B3033"/>
                </a:solidFill>
                <a:latin typeface="SimSun"/>
                <a:ea typeface="SimSun"/>
                <a:cs typeface="SimSun"/>
              </a:rPr>
              <a:t>词形还原</a:t>
            </a:r>
            <a:r>
              <a:rPr lang="en-US" altLang="zh-CN" sz="3200" b="0" i="0" u="none" strike="noStrike" cap="none" spc="0" dirty="0">
                <a:solidFill>
                  <a:srgbClr val="2B3033"/>
                </a:solidFill>
                <a:latin typeface="SimSun"/>
                <a:ea typeface="SimSun"/>
                <a:cs typeface="SimSun"/>
              </a:rPr>
              <a:t>--Lemmatization</a:t>
            </a:r>
            <a:br>
              <a:rPr lang="en-US" altLang="zh-CN" sz="3200" b="0" i="0" u="none" strike="noStrike" cap="none" spc="0" dirty="0">
                <a:solidFill>
                  <a:srgbClr val="2B3033"/>
                </a:solidFill>
                <a:latin typeface="SimSun"/>
                <a:ea typeface="SimSun"/>
                <a:cs typeface="SimSun"/>
              </a:rPr>
            </a:br>
            <a:r>
              <a:rPr lang="en-US" altLang="zh-CN" sz="3200" b="0" i="0" u="none" strike="noStrike" cap="none" spc="0" dirty="0">
                <a:solidFill>
                  <a:srgbClr val="2B3033"/>
                </a:solidFill>
                <a:latin typeface="SimSun"/>
                <a:ea typeface="SimSun"/>
                <a:cs typeface="SimSun"/>
              </a:rPr>
              <a:t>4.</a:t>
            </a:r>
            <a:r>
              <a:rPr lang="zh-CN" altLang="en-US" sz="3200" b="0" i="0" u="none" strike="noStrike" cap="none" spc="0" dirty="0">
                <a:solidFill>
                  <a:srgbClr val="2B3033"/>
                </a:solidFill>
                <a:latin typeface="SimSun"/>
                <a:ea typeface="SimSun"/>
                <a:cs typeface="SimSun"/>
              </a:rPr>
              <a:t>词性标注</a:t>
            </a:r>
            <a:r>
              <a:rPr lang="en-US" altLang="zh-CN" sz="3200" b="0" i="0" u="none" strike="noStrike" cap="none" spc="0" dirty="0">
                <a:solidFill>
                  <a:srgbClr val="2B3033"/>
                </a:solidFill>
                <a:latin typeface="SimSun"/>
                <a:ea typeface="SimSun"/>
                <a:cs typeface="SimSun"/>
              </a:rPr>
              <a:t>--Parts of Speech tagging</a:t>
            </a:r>
            <a:br>
              <a:rPr lang="en-US" altLang="zh-CN" sz="3200" b="0" i="0" u="none" strike="noStrike" cap="none" spc="0" dirty="0">
                <a:solidFill>
                  <a:srgbClr val="2B3033"/>
                </a:solidFill>
                <a:latin typeface="SimSun"/>
                <a:ea typeface="SimSun"/>
                <a:cs typeface="SimSun"/>
              </a:rPr>
            </a:br>
            <a:r>
              <a:rPr lang="en-US" altLang="zh-CN" sz="3200" b="0" i="0" u="none" strike="noStrike" cap="none" spc="0" dirty="0">
                <a:solidFill>
                  <a:srgbClr val="2B3033"/>
                </a:solidFill>
                <a:latin typeface="SimSun"/>
                <a:ea typeface="SimSun"/>
                <a:cs typeface="SimSun"/>
              </a:rPr>
              <a:t>5.</a:t>
            </a:r>
            <a:r>
              <a:rPr lang="zh-CN" altLang="en-US" sz="3200" b="0" i="0" u="none" strike="noStrike" cap="none" spc="0" dirty="0">
                <a:solidFill>
                  <a:srgbClr val="2B3033"/>
                </a:solidFill>
                <a:latin typeface="SimSun"/>
                <a:ea typeface="SimSun"/>
                <a:cs typeface="SimSun"/>
              </a:rPr>
              <a:t>命名实体识别</a:t>
            </a:r>
            <a:r>
              <a:rPr lang="en-US" altLang="zh-CN" sz="3200" b="0" i="0" u="none" strike="noStrike" cap="none" spc="0" dirty="0">
                <a:solidFill>
                  <a:srgbClr val="2B3033"/>
                </a:solidFill>
                <a:latin typeface="SimSun"/>
                <a:ea typeface="SimSun"/>
                <a:cs typeface="SimSun"/>
              </a:rPr>
              <a:t>--NER</a:t>
            </a:r>
            <a:br>
              <a:rPr lang="en-US" altLang="zh-CN" sz="3200" b="0" i="0" u="none" strike="noStrike" cap="none" spc="0" dirty="0">
                <a:solidFill>
                  <a:srgbClr val="2B3033"/>
                </a:solidFill>
                <a:latin typeface="SimSun"/>
                <a:ea typeface="SimSun"/>
                <a:cs typeface="SimSun"/>
              </a:rPr>
            </a:br>
            <a:r>
              <a:rPr lang="en-US" altLang="zh-CN" sz="3200" b="0" i="0" u="none" strike="noStrike" cap="none" spc="0" dirty="0">
                <a:solidFill>
                  <a:srgbClr val="2B3033"/>
                </a:solidFill>
                <a:latin typeface="SimSun"/>
                <a:ea typeface="SimSun"/>
                <a:cs typeface="SimSun"/>
              </a:rPr>
              <a:t>6.</a:t>
            </a:r>
            <a:r>
              <a:rPr lang="zh-CN" altLang="en-US" sz="3200" b="0" i="0" u="none" strike="noStrike" cap="none" spc="0" dirty="0">
                <a:solidFill>
                  <a:srgbClr val="2B3033"/>
                </a:solidFill>
                <a:latin typeface="SimSun"/>
                <a:ea typeface="SimSun"/>
                <a:cs typeface="SimSun"/>
              </a:rPr>
              <a:t>分块</a:t>
            </a:r>
            <a:r>
              <a:rPr lang="en-US" altLang="zh-CN" sz="3200" b="0" i="0" u="none" strike="noStrike" cap="none" spc="0" dirty="0">
                <a:solidFill>
                  <a:srgbClr val="2B3033"/>
                </a:solidFill>
                <a:latin typeface="SimSun"/>
                <a:ea typeface="SimSun"/>
                <a:cs typeface="SimSun"/>
              </a:rPr>
              <a:t>--Chunking</a:t>
            </a:r>
            <a:endParaRPr lang="zh-CN" sz="3200" b="0" i="0" u="none" strike="noStrike" cap="none" spc="0" dirty="0">
              <a:solidFill>
                <a:srgbClr val="2B3033"/>
              </a:solidFill>
              <a:latin typeface="SimSun"/>
              <a:ea typeface="SimSun"/>
              <a:cs typeface="SimSun"/>
            </a:endParaRPr>
          </a:p>
        </p:txBody>
      </p:sp>
      <p:sp>
        <p:nvSpPr>
          <p:cNvPr id="8" name="文本占位符 2"/>
          <p:cNvSpPr>
            <a:spLocks noGrp="1"/>
          </p:cNvSpPr>
          <p:nvPr>
            <p:ph type="body" sz="quarter" idx="11" hasCustomPrompt="1"/>
          </p:nvPr>
        </p:nvSpPr>
        <p:spPr bwMode="auto">
          <a:xfrm>
            <a:off x="791558" y="757139"/>
            <a:ext cx="6254800" cy="535547"/>
          </a:xfrm>
          <a:prstGeom prst="rect">
            <a:avLst/>
          </a:prstGeom>
        </p:spPr>
        <p:txBody>
          <a:bodyPr/>
          <a:lstStyle/>
          <a:p>
            <a:pPr marL="0" indent="0">
              <a:buNone/>
            </a:pPr>
            <a:r>
              <a:rPr lang="zh-CN" altLang="en-US" sz="3600" dirty="0">
                <a:solidFill>
                  <a:schemeClr val="bg1"/>
                </a:solidFill>
              </a:rPr>
              <a:t>语料预处理</a:t>
            </a:r>
            <a:endParaRPr sz="3600" dirty="0">
              <a:solidFill>
                <a:schemeClr val="bg1"/>
              </a:solidFill>
            </a:endParaRPr>
          </a:p>
        </p:txBody>
      </p:sp>
      <p:sp>
        <p:nvSpPr>
          <p:cNvPr id="5" name="文本占位符 2"/>
          <p:cNvSpPr>
            <a:spLocks noGrp="1"/>
          </p:cNvSpPr>
          <p:nvPr/>
        </p:nvSpPr>
        <p:spPr bwMode="auto">
          <a:xfrm>
            <a:off x="864827" y="1402589"/>
            <a:ext cx="6254800" cy="673125"/>
          </a:xfrm>
          <a:prstGeom prst="rect">
            <a:avLst/>
          </a:prstGeom>
        </p:spPr>
        <p:txBody>
          <a:bodyPr vert="horz" lIns="91440" tIns="45720" rIns="91440" bIns="45720" rtlCol="0" anchor="ctr"/>
          <a:lstStyle>
            <a:defPPr>
              <a:defRPr lang="en-US"/>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r>
              <a:rPr lang="zh-CN" sz="2800" b="0" i="1" u="none" strike="noStrike" cap="none" spc="0">
                <a:solidFill>
                  <a:srgbClr val="2B3033"/>
                </a:solidFill>
                <a:latin typeface="SimSun"/>
                <a:ea typeface="SimSun"/>
                <a:cs typeface="SimSun"/>
              </a:rPr>
              <a:t>英文语料预处理的四个步骤</a:t>
            </a:r>
            <a:endParaRPr sz="2800" i="1">
              <a:solidFill>
                <a:srgbClr val="2B3033"/>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文本占位符 2"/>
          <p:cNvSpPr>
            <a:spLocks noGrp="1"/>
          </p:cNvSpPr>
          <p:nvPr>
            <p:ph type="body" sz="quarter" idx="10" hasCustomPrompt="1"/>
          </p:nvPr>
        </p:nvSpPr>
        <p:spPr bwMode="auto">
          <a:xfrm>
            <a:off x="852615" y="1508111"/>
            <a:ext cx="6254800" cy="673125"/>
          </a:xfrm>
          <a:prstGeom prst="rect">
            <a:avLst/>
          </a:prstGeom>
        </p:spPr>
        <p:txBody>
          <a:bodyPr/>
          <a:lstStyle/>
          <a:p>
            <a:pPr marL="0" indent="0">
              <a:buNone/>
            </a:pPr>
            <a:r>
              <a:rPr lang="zh-CN" sz="2800" b="0" i="1" u="none" strike="noStrike" cap="none" spc="0">
                <a:solidFill>
                  <a:srgbClr val="2B3033"/>
                </a:solidFill>
                <a:latin typeface="SimSun"/>
                <a:ea typeface="SimSun"/>
                <a:cs typeface="SimSun"/>
              </a:rPr>
              <a:t>中文语料预处理的四个步骤</a:t>
            </a:r>
            <a:endParaRPr sz="2800" i="1">
              <a:solidFill>
                <a:srgbClr val="2B3033"/>
              </a:solidFill>
              <a:latin typeface="SimSun"/>
              <a:ea typeface="SimSun"/>
              <a:cs typeface="SimSun"/>
            </a:endParaRPr>
          </a:p>
        </p:txBody>
      </p:sp>
      <p:sp>
        <p:nvSpPr>
          <p:cNvPr id="6" name="标题 1"/>
          <p:cNvSpPr>
            <a:spLocks noGrp="1"/>
          </p:cNvSpPr>
          <p:nvPr>
            <p:ph type="title" hasCustomPrompt="1"/>
          </p:nvPr>
        </p:nvSpPr>
        <p:spPr bwMode="auto">
          <a:xfrm>
            <a:off x="791557" y="2080560"/>
            <a:ext cx="7132628" cy="2870223"/>
          </a:xfrm>
          <a:prstGeom prst="rect">
            <a:avLst/>
          </a:prstGeom>
        </p:spPr>
        <p:txBody>
          <a:bodyPr/>
          <a:lstStyle/>
          <a:p>
            <a:br>
              <a:rPr lang="zh-CN" sz="3200" b="0" i="0" u="none" strike="noStrike" cap="none" spc="0">
                <a:solidFill>
                  <a:srgbClr val="2B3033"/>
                </a:solidFill>
                <a:latin typeface="SimSun"/>
                <a:ea typeface="SimSun"/>
                <a:cs typeface="SimSun"/>
              </a:rPr>
            </a:br>
            <a:r>
              <a:rPr lang="zh-CN" sz="3200" b="0" i="0" u="none" strike="noStrike" cap="none" spc="0">
                <a:solidFill>
                  <a:srgbClr val="2B3033"/>
                </a:solidFill>
                <a:latin typeface="SimSun"/>
                <a:ea typeface="SimSun"/>
                <a:cs typeface="SimSun"/>
              </a:rPr>
              <a:t>1.分词--Chinese Word Segmentation</a:t>
            </a:r>
          </a:p>
          <a:p>
            <a:r>
              <a:rPr lang="zh-CN" sz="3200" b="0" i="0" u="none" strike="noStrike" cap="none" spc="0">
                <a:solidFill>
                  <a:srgbClr val="2B3033"/>
                </a:solidFill>
                <a:latin typeface="SimSun"/>
                <a:ea typeface="SimSun"/>
                <a:cs typeface="SimSun"/>
              </a:rPr>
              <a:t>2.词性标注--Parts of Speech tagging</a:t>
            </a:r>
          </a:p>
          <a:p>
            <a:r>
              <a:rPr lang="zh-CN" sz="3200" b="0" i="0" u="none" strike="noStrike" cap="none" spc="0">
                <a:solidFill>
                  <a:srgbClr val="2B3033"/>
                </a:solidFill>
                <a:latin typeface="SimSun"/>
                <a:ea typeface="SimSun"/>
                <a:cs typeface="SimSun"/>
              </a:rPr>
              <a:t>3.命名实体识别--NER</a:t>
            </a:r>
          </a:p>
          <a:p>
            <a:r>
              <a:rPr lang="zh-CN" sz="3200" b="0" i="0" u="none" strike="noStrike" cap="none" spc="0">
                <a:solidFill>
                  <a:srgbClr val="2B3033"/>
                </a:solidFill>
                <a:latin typeface="SimSun"/>
                <a:ea typeface="SimSun"/>
                <a:cs typeface="SimSun"/>
              </a:rPr>
              <a:t>4.去除停用词</a:t>
            </a:r>
            <a:br>
              <a:rPr lang="zh-CN" sz="3200" b="0" i="0" u="none" strike="noStrike" cap="none" spc="0">
                <a:solidFill>
                  <a:srgbClr val="2B3033"/>
                </a:solidFill>
                <a:latin typeface="SimSun"/>
                <a:ea typeface="SimSun"/>
                <a:cs typeface="SimSun"/>
              </a:rPr>
            </a:br>
            <a:endParaRPr lang="zh-CN" sz="3200" b="0" i="0" u="none" strike="noStrike" cap="none" spc="0">
              <a:solidFill>
                <a:srgbClr val="2B3033"/>
              </a:solidFill>
              <a:latin typeface="SimSun"/>
              <a:ea typeface="SimSun"/>
              <a:cs typeface="SimSun"/>
            </a:endParaRPr>
          </a:p>
        </p:txBody>
      </p:sp>
      <p:sp>
        <p:nvSpPr>
          <p:cNvPr id="8" name="文本占位符 2"/>
          <p:cNvSpPr>
            <a:spLocks noGrp="1"/>
          </p:cNvSpPr>
          <p:nvPr>
            <p:ph type="body" sz="quarter" idx="11" hasCustomPrompt="1"/>
          </p:nvPr>
        </p:nvSpPr>
        <p:spPr bwMode="auto">
          <a:xfrm>
            <a:off x="791558" y="757139"/>
            <a:ext cx="6254800" cy="535547"/>
          </a:xfrm>
          <a:prstGeom prst="rect">
            <a:avLst/>
          </a:prstGeom>
        </p:spPr>
        <p:txBody>
          <a:bodyPr/>
          <a:lstStyle/>
          <a:p>
            <a:pPr marL="0" indent="0">
              <a:buNone/>
            </a:pPr>
            <a:r>
              <a:rPr lang="zh-CN" altLang="en-US" sz="3600" dirty="0">
                <a:solidFill>
                  <a:schemeClr val="bg1"/>
                </a:solidFill>
              </a:rPr>
              <a:t>语料预处理</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zh-CN">
                <a:latin typeface="SimSun"/>
                <a:ea typeface="SimSun"/>
                <a:cs typeface="SimSun"/>
              </a:rPr>
              <a:t>模型介绍--</a:t>
            </a:r>
            <a:r>
              <a:rPr lang="zh-CN">
                <a:latin typeface="Times New Roman"/>
                <a:ea typeface="Times New Roman"/>
                <a:cs typeface="Times New Roman"/>
              </a:rPr>
              <a:t>SimpleNMt</a:t>
            </a:r>
            <a:endParaRPr/>
          </a:p>
        </p:txBody>
      </p:sp>
      <p:sp>
        <p:nvSpPr>
          <p:cNvPr id="3" name="内容占位符 2"/>
          <p:cNvSpPr>
            <a:spLocks noGrp="1"/>
          </p:cNvSpPr>
          <p:nvPr>
            <p:ph idx="1"/>
          </p:nvPr>
        </p:nvSpPr>
        <p:spPr bwMode="auto">
          <a:xfrm>
            <a:off x="941611" y="1378323"/>
            <a:ext cx="7725741" cy="5658970"/>
          </a:xfrm>
          <a:prstGeom prst="rect">
            <a:avLst/>
          </a:prstGeom>
        </p:spPr>
        <p:txBody>
          <a:bodyPr/>
          <a:lstStyle/>
          <a:p>
            <a:r>
              <a:rPr lang="zh-CN" sz="2000" dirty="0">
                <a:latin typeface="+mj-ea"/>
                <a:ea typeface="+mj-ea"/>
                <a:cs typeface="Source Han Sans CN Light"/>
              </a:rPr>
              <a:t>一台计算机自动翻译自然语言的过程称为机器翻译MT(Mchine Translation)</a:t>
            </a:r>
            <a:endParaRPr lang="en-US" sz="2000" dirty="0">
              <a:latin typeface="+mj-ea"/>
              <a:ea typeface="+mj-ea"/>
              <a:cs typeface="Source Han Sans CN Light"/>
            </a:endParaRPr>
          </a:p>
          <a:p>
            <a:r>
              <a:rPr lang="zh-CN" sz="2000" dirty="0">
                <a:latin typeface="+mj-ea"/>
                <a:ea typeface="+mj-ea"/>
                <a:cs typeface="Source Han Sans CN Light"/>
              </a:rPr>
              <a:t>神经机器翻译NMT(Neural Machine Translation)直接使用编码-解码框架的分布表示语言来实现一个端到端的映射。其有着模型结构统一和高质量翻译结果的优点，并且随着时间的推移成为了主流。</a:t>
            </a:r>
            <a:endParaRPr lang="en-US" sz="2000" dirty="0">
              <a:latin typeface="+mj-ea"/>
              <a:ea typeface="+mj-ea"/>
              <a:cs typeface="Source Han Sans CN Light"/>
            </a:endParaRPr>
          </a:p>
          <a:p>
            <a:r>
              <a:rPr lang="en-US" sz="2000" dirty="0" err="1">
                <a:latin typeface="+mj-ea"/>
                <a:ea typeface="+mj-ea"/>
                <a:cs typeface="Source Han Sans CN Light"/>
              </a:rPr>
              <a:t>评估竞赛和开源系统为机器翻译的发展做出了主要的贡献。有很多优秀的神经机器翻译系统</a:t>
            </a:r>
            <a:r>
              <a:rPr lang="en-US" sz="2000" b="0" i="0" u="none" strike="noStrike" cap="small" spc="0" dirty="0">
                <a:solidFill>
                  <a:schemeClr val="bg1"/>
                </a:solidFill>
                <a:latin typeface="+mj-ea"/>
                <a:ea typeface="+mj-ea"/>
                <a:cs typeface="Source Han Sans CN Light"/>
              </a:rPr>
              <a:t>(</a:t>
            </a:r>
            <a:r>
              <a:rPr lang="en-US" sz="2000" b="0" i="0" u="none" strike="noStrike" cap="small" spc="0" dirty="0" err="1">
                <a:solidFill>
                  <a:schemeClr val="bg1"/>
                </a:solidFill>
                <a:latin typeface="+mj-ea"/>
                <a:ea typeface="+mj-ea"/>
                <a:cs typeface="Source Han Sans CN Light"/>
              </a:rPr>
              <a:t>fairseq</a:t>
            </a:r>
            <a:r>
              <a:rPr lang="en-US" sz="2000" b="0" i="0" u="none" strike="noStrike" cap="small" spc="0" dirty="0">
                <a:solidFill>
                  <a:schemeClr val="bg1"/>
                </a:solidFill>
                <a:latin typeface="+mj-ea"/>
                <a:ea typeface="+mj-ea"/>
                <a:cs typeface="Source Han Sans CN Light"/>
              </a:rPr>
              <a:t>, </a:t>
            </a:r>
            <a:r>
              <a:rPr lang="en-US" sz="2000" b="0" i="0" u="none" strike="noStrike" cap="small" spc="0" dirty="0" err="1">
                <a:solidFill>
                  <a:schemeClr val="bg1"/>
                </a:solidFill>
                <a:latin typeface="+mj-ea"/>
                <a:ea typeface="+mj-ea"/>
                <a:cs typeface="Source Han Sans CN Light"/>
              </a:rPr>
              <a:t>OpenNMT</a:t>
            </a:r>
            <a:r>
              <a:rPr lang="en-US" sz="2000" b="0" i="0" u="none" strike="noStrike" cap="small" spc="0" dirty="0">
                <a:solidFill>
                  <a:schemeClr val="bg1"/>
                </a:solidFill>
                <a:latin typeface="+mj-ea"/>
                <a:ea typeface="+mj-ea"/>
                <a:cs typeface="Source Han Sans CN Light"/>
              </a:rPr>
              <a:t>, Tensor2Tensor等)，</a:t>
            </a:r>
            <a:r>
              <a:rPr lang="en-US" sz="2000" b="0" i="0" u="none" strike="noStrike" cap="small" spc="0" dirty="0" err="1">
                <a:solidFill>
                  <a:schemeClr val="bg1"/>
                </a:solidFill>
                <a:latin typeface="+mj-ea"/>
                <a:ea typeface="+mj-ea"/>
                <a:cs typeface="Source Han Sans CN Light"/>
              </a:rPr>
              <a:t>但是这些开源模型的实现过于复杂，有很多冗余的代码并且对入门不友好</a:t>
            </a:r>
            <a:r>
              <a:rPr lang="en-US" sz="2000" b="0" i="0" u="none" strike="noStrike" cap="small" spc="0" dirty="0">
                <a:solidFill>
                  <a:schemeClr val="bg1"/>
                </a:solidFill>
                <a:latin typeface="+mj-ea"/>
                <a:ea typeface="+mj-ea"/>
                <a:cs typeface="Source Han Sans CN Light"/>
              </a:rPr>
              <a:t>。</a:t>
            </a:r>
            <a:endParaRPr lang="en-US" sz="2000" dirty="0">
              <a:latin typeface="+mj-ea"/>
              <a:ea typeface="+mj-ea"/>
              <a:cs typeface="Source Han Sans CN Light"/>
            </a:endParaRPr>
          </a:p>
          <a:p>
            <a:r>
              <a:rPr lang="en-US" sz="2000" b="0" i="0" u="none" strike="noStrike" cap="small" spc="0" dirty="0" err="1">
                <a:solidFill>
                  <a:schemeClr val="bg1"/>
                </a:solidFill>
                <a:latin typeface="+mj-ea"/>
                <a:ea typeface="+mj-ea"/>
                <a:cs typeface="Source Han Sans CN Light"/>
              </a:rPr>
              <a:t>SIMPLENMT就是这三者结合之下应运而生的一个简单易上手的神经机器翻译系统</a:t>
            </a:r>
            <a:r>
              <a:rPr lang="en-US" sz="2000" b="0" i="0" u="none" strike="noStrike" cap="small" spc="0" dirty="0">
                <a:solidFill>
                  <a:schemeClr val="bg1"/>
                </a:solidFill>
                <a:latin typeface="+mj-ea"/>
                <a:ea typeface="+mj-ea"/>
                <a:cs typeface="Source Han Sans CN Light"/>
              </a:rPr>
              <a:t>。</a:t>
            </a:r>
          </a:p>
          <a:p>
            <a:endParaRPr lang="en-US" sz="2000" dirty="0">
              <a:latin typeface="+mj-ea"/>
              <a:ea typeface="+mj-ea"/>
              <a:cs typeface="Source Han Sans CN Light"/>
            </a:endParaRPr>
          </a:p>
          <a:p>
            <a:endParaRPr lang="en-US" sz="2000" dirty="0">
              <a:latin typeface="+mj-ea"/>
              <a:ea typeface="+mj-ea"/>
              <a:cs typeface="Source Han Sans CN Ligh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t>训练环境</a:t>
            </a:r>
          </a:p>
        </p:txBody>
      </p:sp>
      <p:pic>
        <p:nvPicPr>
          <p:cNvPr id="4" name="图片 3"/>
          <p:cNvPicPr/>
          <p:nvPr/>
        </p:nvPicPr>
        <p:blipFill>
          <a:blip r:embed="rId2"/>
          <a:stretch>
            <a:fillRect/>
          </a:stretch>
        </p:blipFill>
        <p:spPr bwMode="auto">
          <a:xfrm>
            <a:off x="581685" y="1323473"/>
            <a:ext cx="7848600" cy="2971800"/>
          </a:xfrm>
          <a:prstGeom prst="rect">
            <a:avLst/>
          </a:prstGeom>
        </p:spPr>
      </p:pic>
      <p:pic>
        <p:nvPicPr>
          <p:cNvPr id="5" name="图片 4"/>
          <p:cNvPicPr/>
          <p:nvPr/>
        </p:nvPicPr>
        <p:blipFill rotWithShape="1">
          <a:blip r:embed="rId3"/>
          <a:srcRect b="21099"/>
          <a:stretch/>
        </p:blipFill>
        <p:spPr bwMode="auto">
          <a:xfrm>
            <a:off x="1243672" y="4295275"/>
            <a:ext cx="6524625" cy="2562726"/>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rPr dirty="0" err="1">
                <a:latin typeface="宋体" panose="02010600030101010101" pitchFamily="2" charset="-122"/>
                <a:ea typeface="宋体" panose="02010600030101010101" pitchFamily="2" charset="-122"/>
              </a:rPr>
              <a:t>模型训练</a:t>
            </a:r>
            <a:endParaRPr dirty="0">
              <a:latin typeface="宋体" panose="02010600030101010101" pitchFamily="2" charset="-122"/>
              <a:ea typeface="宋体" panose="02010600030101010101" pitchFamily="2" charset="-122"/>
            </a:endParaRPr>
          </a:p>
        </p:txBody>
      </p:sp>
      <p:pic>
        <p:nvPicPr>
          <p:cNvPr id="4" name="图片 3"/>
          <p:cNvPicPr/>
          <p:nvPr/>
        </p:nvPicPr>
        <p:blipFill>
          <a:blip r:embed="rId2"/>
          <a:srcRect l="15191" t="377" r="2289" b="1372"/>
          <a:stretch>
            <a:fillRect/>
          </a:stretch>
        </p:blipFill>
        <p:spPr bwMode="auto">
          <a:xfrm>
            <a:off x="0" y="2014145"/>
            <a:ext cx="9126896" cy="3611955"/>
          </a:xfrm>
          <a:prstGeom prst="rect">
            <a:avLst/>
          </a:prstGeom>
        </p:spPr>
      </p:pic>
      <p:sp>
        <p:nvSpPr>
          <p:cNvPr id="5" name="矩形 4"/>
          <p:cNvSpPr/>
          <p:nvPr/>
        </p:nvSpPr>
        <p:spPr bwMode="auto">
          <a:xfrm>
            <a:off x="4050148" y="5271757"/>
            <a:ext cx="1422235" cy="354343"/>
          </a:xfrm>
          <a:prstGeom prst="rect">
            <a:avLst/>
          </a:prstGeom>
          <a:noFill/>
        </p:spPr>
        <p:txBody>
          <a:bodyPr vertOverflow="overflow" horzOverflow="overflow" vert="horz" wrap="none" lIns="91440" tIns="45720" rIns="91440" bIns="45720" numCol="1" rtlCol="0" fromWordArt="0" anchor="t" anchorCtr="0" forceAA="0">
            <a:spAutoFit/>
          </a:bodyPr>
          <a:lstStyle/>
          <a:p>
            <a:r>
              <a:rPr>
                <a:solidFill>
                  <a:srgbClr val="2B3033"/>
                </a:solidFill>
              </a:rPr>
              <a:t>总epoch=40</a:t>
            </a:r>
          </a:p>
        </p:txBody>
      </p:sp>
      <p:sp>
        <p:nvSpPr>
          <p:cNvPr id="8" name="矩形 7"/>
          <p:cNvSpPr/>
          <p:nvPr/>
        </p:nvSpPr>
        <p:spPr bwMode="auto">
          <a:xfrm>
            <a:off x="5406369" y="1659801"/>
            <a:ext cx="1186859" cy="354343"/>
          </a:xfrm>
          <a:prstGeom prst="rect">
            <a:avLst/>
          </a:prstGeom>
          <a:noFill/>
        </p:spPr>
        <p:txBody>
          <a:bodyPr vertOverflow="overflow" horzOverflow="overflow" vert="horz" wrap="none" lIns="91440" tIns="45720" rIns="91440" bIns="45720" numCol="1" rtlCol="0" fromWordArt="0" anchor="t" anchorCtr="0" forceAA="0">
            <a:spAutoFit/>
          </a:bodyPr>
          <a:lstStyle/>
          <a:p>
            <a:r>
              <a:rPr>
                <a:solidFill>
                  <a:srgbClr val="2B3033"/>
                </a:solidFill>
              </a:rPr>
              <a:t>Perplexity</a:t>
            </a:r>
          </a:p>
        </p:txBody>
      </p:sp>
      <p:sp>
        <p:nvSpPr>
          <p:cNvPr id="10" name="矩形 9"/>
          <p:cNvSpPr/>
          <p:nvPr/>
        </p:nvSpPr>
        <p:spPr bwMode="auto">
          <a:xfrm>
            <a:off x="6523028" y="1659801"/>
            <a:ext cx="1123163" cy="354343"/>
          </a:xfrm>
          <a:prstGeom prst="rect">
            <a:avLst/>
          </a:prstGeom>
          <a:noFill/>
        </p:spPr>
        <p:txBody>
          <a:bodyPr vertOverflow="overflow" horzOverflow="overflow" vert="horz" wrap="none" lIns="91440" tIns="45720" rIns="91440" bIns="45720" numCol="1" rtlCol="0" fromWordArt="0" anchor="t" anchorCtr="0" forceAA="0">
            <a:spAutoFit/>
          </a:bodyPr>
          <a:lstStyle/>
          <a:p>
            <a:r>
              <a:rPr>
                <a:solidFill>
                  <a:srgbClr val="2B3033"/>
                </a:solidFill>
              </a:rPr>
              <a:t>Accuracy</a:t>
            </a:r>
          </a:p>
        </p:txBody>
      </p:sp>
      <p:sp>
        <p:nvSpPr>
          <p:cNvPr id="11" name="矩形 10"/>
          <p:cNvSpPr/>
          <p:nvPr/>
        </p:nvSpPr>
        <p:spPr bwMode="auto">
          <a:xfrm>
            <a:off x="2792928" y="1396970"/>
            <a:ext cx="1420490" cy="617211"/>
          </a:xfrm>
          <a:prstGeom prst="rect">
            <a:avLst/>
          </a:prstGeom>
        </p:spPr>
        <p:txBody>
          <a:bodyPr rot="0" spcFirstLastPara="0" vertOverflow="overflow" horzOverflow="overflow" vert="horz" wrap="square" lIns="91440" tIns="45720" rIns="91440" bIns="45720" numCol="1" spcCol="0" fromWordArt="0" anchor="t" anchorCtr="0" forceAA="0" compatLnSpc="1">
            <a:prstTxWarp prst="textNoShape">
              <a:avLst/>
            </a:prstTxWarp>
            <a:spAutoFit/>
          </a:bodyPr>
          <a:lstStyle/>
          <a:p>
            <a:r>
              <a:rPr lang="en-US" sz="1800" b="0" i="0" u="none" strike="noStrike" cap="none" spc="0" dirty="0">
                <a:solidFill>
                  <a:srgbClr val="2B3033"/>
                </a:solidFill>
                <a:latin typeface="Century Gothic"/>
                <a:ea typeface="Century Gothic"/>
                <a:cs typeface="Century Gothic"/>
              </a:rPr>
              <a:t>Learning Rate</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1"/>
          <p:cNvSpPr>
            <a:spLocks noGrp="1"/>
          </p:cNvSpPr>
          <p:nvPr/>
        </p:nvSpPr>
        <p:spPr bwMode="auto">
          <a:xfrm>
            <a:off x="691958" y="1717329"/>
            <a:ext cx="7511473" cy="659277"/>
          </a:xfrm>
          <a:prstGeom prst="rect">
            <a:avLst/>
          </a:prstGeom>
        </p:spPr>
        <p:txBody>
          <a:bodyPr vert="horz" lIns="91440" tIns="45720" rIns="91440" bIns="45720" rtlCol="0" anchor="ctr"/>
          <a:lstStyle>
            <a:defPPr>
              <a:defRPr lang="en-US"/>
            </a:defPPr>
            <a:lvl1pPr marL="0" algn="l">
              <a:defRPr sz="3600" b="0">
                <a:solidFill>
                  <a:schemeClr val="tx1"/>
                </a:solidFill>
                <a:latin typeface="黑体"/>
                <a:ea typeface="黑体"/>
                <a:cs typeface="黑体"/>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r>
              <a:rPr>
                <a:solidFill>
                  <a:srgbClr val="2B3033"/>
                </a:solidFill>
              </a:rPr>
              <a:t>Learning Rate</a:t>
            </a:r>
          </a:p>
        </p:txBody>
      </p:sp>
      <p:sp>
        <p:nvSpPr>
          <p:cNvPr id="12" name="矩形 11"/>
          <p:cNvSpPr/>
          <p:nvPr/>
        </p:nvSpPr>
        <p:spPr bwMode="auto">
          <a:xfrm>
            <a:off x="644805" y="2469593"/>
            <a:ext cx="4337587" cy="2720152"/>
          </a:xfrm>
          <a:prstGeom prst="rect">
            <a:avLst/>
          </a:prstGeom>
          <a:noFill/>
        </p:spPr>
        <p:txBody>
          <a:bodyPr vertOverflow="overflow" horzOverflow="overflow" vert="horz" wrap="square" lIns="91440" tIns="45720" rIns="91440" bIns="45720" numCol="1" rtlCol="0" fromWordArt="0" anchor="t" anchorCtr="0" forceAA="0">
            <a:spAutoFit/>
          </a:bodyPr>
          <a:lstStyle/>
          <a:p>
            <a:r>
              <a:rPr lang="en-US" sz="1800" b="0" i="0" u="none" strike="noStrike" cap="none" spc="0">
                <a:solidFill>
                  <a:srgbClr val="2B3033"/>
                </a:solidFill>
                <a:latin typeface="Century Gothic"/>
                <a:ea typeface="Century Gothic"/>
                <a:cs typeface="Century Gothic"/>
              </a:rPr>
              <a:t>学习率如果过大，可能会使损失函数直接越过全局最优点，此时表现为loss过大或者为nan</a:t>
            </a:r>
          </a:p>
          <a:p>
            <a:r>
              <a:rPr lang="en-US" sz="1800" b="0" i="0" u="none" strike="noStrike" cap="none" spc="0">
                <a:solidFill>
                  <a:srgbClr val="2B3033"/>
                </a:solidFill>
                <a:latin typeface="Century Gothic"/>
                <a:ea typeface="Century Gothic"/>
                <a:cs typeface="Century Gothic"/>
              </a:rPr>
              <a:t>学习率如果过小，损失函数的变化速度很慢，会大大增加网络的收敛复杂度，并且很容易被困在局部最小值或者鞍点LR模型可以被认为就是一个被Sigmoid函数（logistic方程）所归一化后的线性回归模型</a:t>
            </a:r>
            <a:endParaRPr>
              <a:solidFill>
                <a:srgbClr val="2B3033"/>
              </a:solidFill>
            </a:endParaRPr>
          </a:p>
          <a:p>
            <a:endParaRPr>
              <a:solidFill>
                <a:srgbClr val="2B3033"/>
              </a:solidFill>
            </a:endParaRPr>
          </a:p>
        </p:txBody>
      </p:sp>
      <p:pic>
        <p:nvPicPr>
          <p:cNvPr id="13" name="图片 12"/>
          <p:cNvPicPr/>
          <p:nvPr/>
        </p:nvPicPr>
        <p:blipFill>
          <a:blip r:embed="rId2"/>
          <a:stretch>
            <a:fillRect/>
          </a:stretch>
        </p:blipFill>
        <p:spPr bwMode="auto">
          <a:xfrm>
            <a:off x="5084495" y="1792774"/>
            <a:ext cx="3628151" cy="32724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rPr>
                <a:solidFill>
                  <a:srgbClr val="2B3033"/>
                </a:solidFill>
              </a:rPr>
              <a:t>Perplexity</a:t>
            </a:r>
            <a:endParaRPr/>
          </a:p>
        </p:txBody>
      </p:sp>
      <p:sp>
        <p:nvSpPr>
          <p:cNvPr id="8" name="矩形 7"/>
          <p:cNvSpPr/>
          <p:nvPr/>
        </p:nvSpPr>
        <p:spPr bwMode="auto">
          <a:xfrm>
            <a:off x="818347" y="1343216"/>
            <a:ext cx="7524134" cy="2862322"/>
          </a:xfrm>
          <a:prstGeom prst="rect">
            <a:avLst/>
          </a:prstGeom>
          <a:noFill/>
        </p:spPr>
        <p:txBody>
          <a:bodyPr vertOverflow="overflow" horzOverflow="overflow" vert="horz" wrap="square" lIns="91440" tIns="45720" rIns="91440" bIns="45720" numCol="1" rtlCol="0" fromWordArt="0" anchor="t" anchorCtr="0" forceAA="0">
            <a:spAutoFit/>
          </a:bodyPr>
          <a:lstStyle/>
          <a:p>
            <a:r>
              <a:rPr lang="en-US" dirty="0" err="1">
                <a:solidFill>
                  <a:srgbClr val="2B3033"/>
                </a:solidFill>
                <a:latin typeface="+mn-ea"/>
              </a:rPr>
              <a:t>PPL是用在自然语言</a:t>
            </a:r>
            <a:r>
              <a:rPr lang="zh-CN" altLang="en-US" dirty="0">
                <a:solidFill>
                  <a:srgbClr val="2B3033"/>
                </a:solidFill>
                <a:latin typeface="+mn-ea"/>
              </a:rPr>
              <a:t>处</a:t>
            </a:r>
            <a:r>
              <a:rPr lang="en-US" dirty="0">
                <a:solidFill>
                  <a:srgbClr val="2B3033"/>
                </a:solidFill>
                <a:latin typeface="+mn-ea"/>
              </a:rPr>
              <a:t>理领域（NLP）中，衡量语言模型好坏的指标。1. 训练数据集越大，PPL会下降得更低；2. 数据中的标点会对模型的PPL产生很大影响，一个句号能让PPL波动几十，标点的预测总是不稳定；3. 预测语句中的“的，了”等词也对PPL有很大影响，可能“我借你的书”比“我借你书”的指标值小几十，但从语义上分析有没有这些停用词并不能完全代表句子生成的好坏。</a:t>
            </a:r>
            <a:endParaRPr dirty="0">
              <a:solidFill>
                <a:srgbClr val="2B3033"/>
              </a:solidFill>
              <a:latin typeface="+mn-ea"/>
            </a:endParaRPr>
          </a:p>
          <a:p>
            <a:endParaRPr lang="en-US" dirty="0">
              <a:solidFill>
                <a:srgbClr val="2B3033"/>
              </a:solidFill>
              <a:latin typeface="+mn-ea"/>
            </a:endParaRPr>
          </a:p>
          <a:p>
            <a:r>
              <a:rPr lang="en-US" dirty="0">
                <a:solidFill>
                  <a:srgbClr val="2B3033"/>
                </a:solidFill>
                <a:latin typeface="+mn-ea"/>
              </a:rPr>
              <a:t>所以，语言模型评估时我们可以用perplexity大致估计训练效果，作出判断和分析。PPL越小，模型越好。但它不是完全意义上的标准，具体问题还是要具体分析。</a:t>
            </a:r>
          </a:p>
        </p:txBody>
      </p:sp>
      <p:sp>
        <p:nvSpPr>
          <p:cNvPr id="11" name="Title 1"/>
          <p:cNvSpPr>
            <a:spLocks noGrp="1"/>
          </p:cNvSpPr>
          <p:nvPr/>
        </p:nvSpPr>
        <p:spPr bwMode="auto">
          <a:xfrm>
            <a:off x="816263" y="4118052"/>
            <a:ext cx="7511473" cy="659277"/>
          </a:xfrm>
          <a:prstGeom prst="rect">
            <a:avLst/>
          </a:prstGeom>
        </p:spPr>
        <p:txBody>
          <a:bodyPr vert="horz" lIns="91440" tIns="45720" rIns="91440" bIns="45720" rtlCol="0" anchor="ctr">
            <a:normAutofit/>
          </a:bodyPr>
          <a:lstStyle>
            <a:defPPr>
              <a:defRPr lang="en-US"/>
            </a:defPPr>
            <a:lvl1pPr marL="0" algn="l">
              <a:defRPr sz="3600" b="0">
                <a:solidFill>
                  <a:schemeClr val="tx1"/>
                </a:solidFill>
                <a:latin typeface="黑体"/>
                <a:ea typeface="黑体"/>
                <a:cs typeface="黑体"/>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r>
              <a:rPr>
                <a:solidFill>
                  <a:srgbClr val="2B3033"/>
                </a:solidFill>
              </a:rPr>
              <a:t>Accuracy</a:t>
            </a:r>
          </a:p>
        </p:txBody>
      </p:sp>
      <p:sp>
        <p:nvSpPr>
          <p:cNvPr id="3" name="Content Placeholder 2"/>
          <p:cNvSpPr>
            <a:spLocks noGrp="1"/>
          </p:cNvSpPr>
          <p:nvPr/>
        </p:nvSpPr>
        <p:spPr bwMode="auto">
          <a:xfrm>
            <a:off x="831010" y="4601595"/>
            <a:ext cx="7511471" cy="1826377"/>
          </a:xfrm>
          <a:prstGeom prst="rect">
            <a:avLst/>
          </a:prstGeom>
        </p:spPr>
        <p:txBody>
          <a:bodyPr vert="horz" lIns="91440" tIns="45720" rIns="91440" bIns="45720" rtlCol="0" anchor="ctr"/>
          <a:lstStyle>
            <a:defPPr>
              <a:defRPr lang="en-US"/>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pPr marL="0" indent="0">
              <a:buNone/>
            </a:pPr>
            <a:r>
              <a:rPr lang="zh-CN" altLang="en-US" sz="2000" b="0" i="0" u="none" strike="noStrike" dirty="0">
                <a:solidFill>
                  <a:srgbClr val="000000"/>
                </a:solidFill>
                <a:latin typeface="+mn-ea"/>
                <a:cs typeface="-apple-system"/>
              </a:rPr>
              <a:t>准确率</a:t>
            </a:r>
            <a:r>
              <a:rPr sz="2000" b="0" i="0" u="none" strike="noStrike" dirty="0">
                <a:solidFill>
                  <a:srgbClr val="000000"/>
                </a:solidFill>
                <a:latin typeface="+mn-ea"/>
                <a:cs typeface="-apple-system"/>
              </a:rPr>
              <a:t>（</a:t>
            </a:r>
            <a:r>
              <a:rPr sz="2000" b="0" i="0" u="none" strike="noStrike" dirty="0" err="1">
                <a:solidFill>
                  <a:srgbClr val="000000"/>
                </a:solidFill>
                <a:latin typeface="+mn-ea"/>
                <a:cs typeface="-apple-system"/>
              </a:rPr>
              <a:t>ACC）</a:t>
            </a:r>
            <a:r>
              <a:rPr lang="en-US" sz="2000" b="0" i="0" u="none" strike="noStrike" cap="small" spc="0" dirty="0" err="1">
                <a:solidFill>
                  <a:srgbClr val="000000"/>
                </a:solidFill>
                <a:latin typeface="+mn-ea"/>
                <a:cs typeface="-apple-system"/>
              </a:rPr>
              <a:t>分类</a:t>
            </a:r>
            <a:endParaRPr lang="en-US" sz="2000" b="0" i="0" u="none" strike="noStrike" cap="small" spc="0" dirty="0">
              <a:solidFill>
                <a:srgbClr val="000000"/>
              </a:solidFill>
              <a:latin typeface="+mn-ea"/>
              <a:cs typeface="-apple-system"/>
            </a:endParaRPr>
          </a:p>
          <a:p>
            <a:pPr marL="0" indent="0">
              <a:buNone/>
            </a:pPr>
            <a:r>
              <a:rPr lang="en-US" sz="2000" b="0" i="0" u="none" strike="noStrike" cap="small" spc="0" dirty="0" err="1">
                <a:solidFill>
                  <a:srgbClr val="000000"/>
                </a:solidFill>
                <a:latin typeface="+mn-ea"/>
                <a:cs typeface="-apple-system"/>
              </a:rPr>
              <a:t>TP：正例预测正确的个数</a:t>
            </a:r>
            <a:endParaRPr lang="en-US" sz="2000" b="0" i="0" u="none" strike="noStrike" cap="small" spc="0" dirty="0">
              <a:solidFill>
                <a:srgbClr val="000000"/>
              </a:solidFill>
              <a:latin typeface="+mn-ea"/>
              <a:cs typeface="-apple-system"/>
            </a:endParaRPr>
          </a:p>
          <a:p>
            <a:pPr marL="0" indent="0">
              <a:buNone/>
            </a:pPr>
            <a:r>
              <a:rPr lang="en-US" sz="2000" b="0" i="0" u="none" strike="noStrike" cap="small" spc="0" dirty="0" err="1">
                <a:solidFill>
                  <a:srgbClr val="000000"/>
                </a:solidFill>
                <a:latin typeface="+mn-ea"/>
                <a:cs typeface="-apple-system"/>
              </a:rPr>
              <a:t>FP：负例预测错误的个数</a:t>
            </a:r>
            <a:endParaRPr lang="en-US" sz="2000" b="0" i="0" u="none" strike="noStrike" cap="small" spc="0" dirty="0">
              <a:solidFill>
                <a:srgbClr val="000000"/>
              </a:solidFill>
              <a:latin typeface="+mn-ea"/>
              <a:cs typeface="-apple-system"/>
            </a:endParaRPr>
          </a:p>
          <a:p>
            <a:pPr marL="0" indent="0">
              <a:buNone/>
            </a:pPr>
            <a:r>
              <a:rPr lang="en-US" sz="2000" b="0" i="0" u="none" strike="noStrike" cap="small" spc="0" dirty="0" err="1">
                <a:solidFill>
                  <a:srgbClr val="000000"/>
                </a:solidFill>
                <a:latin typeface="+mn-ea"/>
                <a:cs typeface="-apple-system"/>
              </a:rPr>
              <a:t>TN：负例预测正确的个数</a:t>
            </a:r>
            <a:endParaRPr lang="en-US" sz="2000" b="0" i="0" u="none" strike="noStrike" cap="small" spc="0" dirty="0">
              <a:solidFill>
                <a:srgbClr val="000000"/>
              </a:solidFill>
              <a:latin typeface="+mn-ea"/>
              <a:cs typeface="-apple-system"/>
            </a:endParaRPr>
          </a:p>
          <a:p>
            <a:pPr marL="0" indent="0">
              <a:buNone/>
            </a:pPr>
            <a:r>
              <a:rPr lang="en-US" sz="2000" b="0" i="0" u="none" strike="noStrike" cap="small" spc="0" dirty="0" err="1">
                <a:solidFill>
                  <a:srgbClr val="000000"/>
                </a:solidFill>
                <a:latin typeface="+mn-ea"/>
                <a:cs typeface="-apple-system"/>
              </a:rPr>
              <a:t>FN：正例预测错误的个数</a:t>
            </a:r>
            <a:endParaRPr lang="en-US" sz="2000" b="0" i="0" u="none" strike="noStrike" cap="small" spc="0" dirty="0">
              <a:solidFill>
                <a:srgbClr val="000000"/>
              </a:solidFill>
              <a:latin typeface="+mn-ea"/>
              <a:cs typeface="-apple-system"/>
            </a:endParaRPr>
          </a:p>
        </p:txBody>
      </p:sp>
      <p:pic>
        <p:nvPicPr>
          <p:cNvPr id="4" name="图片 3"/>
          <p:cNvPicPr/>
          <p:nvPr/>
        </p:nvPicPr>
        <p:blipFill>
          <a:blip r:embed="rId2"/>
          <a:stretch>
            <a:fillRect/>
          </a:stretch>
        </p:blipFill>
        <p:spPr bwMode="auto">
          <a:xfrm>
            <a:off x="4343343" y="5500169"/>
            <a:ext cx="2905125" cy="65722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t>FLASK</a:t>
            </a:r>
          </a:p>
        </p:txBody>
      </p:sp>
      <p:pic>
        <p:nvPicPr>
          <p:cNvPr id="4" name="图片 3"/>
          <p:cNvPicPr/>
          <p:nvPr/>
        </p:nvPicPr>
        <p:blipFill>
          <a:blip r:embed="rId2"/>
          <a:stretch>
            <a:fillRect/>
          </a:stretch>
        </p:blipFill>
        <p:spPr bwMode="auto">
          <a:xfrm>
            <a:off x="-518688" y="3249816"/>
            <a:ext cx="3810000" cy="3810000"/>
          </a:xfrm>
          <a:prstGeom prst="rect">
            <a:avLst/>
          </a:prstGeom>
        </p:spPr>
      </p:pic>
      <p:sp>
        <p:nvSpPr>
          <p:cNvPr id="3" name="Content Placeholder 2"/>
          <p:cNvSpPr>
            <a:spLocks noGrp="1"/>
          </p:cNvSpPr>
          <p:nvPr>
            <p:ph idx="1"/>
          </p:nvPr>
        </p:nvSpPr>
        <p:spPr bwMode="auto">
          <a:xfrm>
            <a:off x="1632528" y="1255295"/>
            <a:ext cx="7511471" cy="4778586"/>
          </a:xfrm>
          <a:prstGeom prst="rect">
            <a:avLst/>
          </a:prstGeom>
        </p:spPr>
        <p:txBody>
          <a:bodyPr/>
          <a:lstStyle/>
          <a:p>
            <a:r>
              <a:rPr lang="en-US" sz="2800" b="0" i="0" u="none" strike="noStrike" cap="small" spc="0">
                <a:solidFill>
                  <a:schemeClr val="bg1"/>
                </a:solidFill>
                <a:latin typeface="仿宋"/>
                <a:ea typeface="仿宋"/>
                <a:cs typeface="仿宋"/>
              </a:rPr>
              <a:t>Flask 是一个使用 Python 编写的轻量级 Web 应用程序框架。Armin Ronacher带领一个名为Pocco的国际Python爱好者团队开发了Flask。 最新教程请前往 Flask 中文教程 进行学习！ 网址：https://www.w3cschool.cn/flask_1/</a:t>
            </a:r>
          </a:p>
          <a:p>
            <a:pPr marL="0" indent="0">
              <a:buNone/>
            </a:pPr>
            <a:endParaRPr lang="en-US" sz="2800" b="0" i="0" u="none" strike="noStrike" cap="small" spc="0">
              <a:solidFill>
                <a:schemeClr val="bg1"/>
              </a:solidFill>
              <a:latin typeface="仿宋"/>
              <a:ea typeface="仿宋"/>
              <a:cs typeface="仿宋"/>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t>Flask 代码</a:t>
            </a:r>
          </a:p>
        </p:txBody>
      </p:sp>
      <p:sp>
        <p:nvSpPr>
          <p:cNvPr id="3" name="Content Placeholder 2"/>
          <p:cNvSpPr>
            <a:spLocks noGrp="1"/>
          </p:cNvSpPr>
          <p:nvPr>
            <p:ph idx="1"/>
          </p:nvPr>
        </p:nvSpPr>
        <p:spPr bwMode="auto">
          <a:prstGeom prst="rect">
            <a:avLst/>
          </a:prstGeom>
        </p:spPr>
        <p:txBody>
          <a:bodyPr/>
          <a:lstStyle/>
          <a:p>
            <a:pPr marL="0" indent="0">
              <a:buNone/>
            </a:pPr>
            <a:r>
              <a:rPr sz="1500" b="0" i="0" u="none" strike="noStrike">
                <a:solidFill>
                  <a:srgbClr val="82AAFF"/>
                </a:solidFill>
                <a:latin typeface="Cascadia Code"/>
                <a:ea typeface="Cascadia Code"/>
                <a:cs typeface="Cascadia Code"/>
              </a:rPr>
              <a:t>@app.route</a:t>
            </a:r>
            <a:r>
              <a:rPr sz="1500" b="0" i="0" u="none" strike="noStrike">
                <a:solidFill>
                  <a:srgbClr val="F78C6C"/>
                </a:solidFill>
                <a:latin typeface="Cascadia Code"/>
                <a:ea typeface="Cascadia Code"/>
                <a:cs typeface="Cascadia Code"/>
              </a:rPr>
              <a:t>(</a:t>
            </a:r>
            <a:r>
              <a:rPr sz="1500" b="0" i="0" u="none" strike="noStrike">
                <a:solidFill>
                  <a:srgbClr val="C3E88D"/>
                </a:solidFill>
                <a:latin typeface="Cascadia Code"/>
                <a:ea typeface="Cascadia Code"/>
                <a:cs typeface="Cascadia Code"/>
              </a:rPr>
              <a:t>'/zh_en/&lt;src&gt;/'</a:t>
            </a:r>
            <a:r>
              <a:rPr sz="1500" b="0" i="0" u="none" strike="noStrike">
                <a:solidFill>
                  <a:srgbClr val="F78C6C"/>
                </a:solidFill>
                <a:latin typeface="Cascadia Code"/>
                <a:ea typeface="Cascadia Code"/>
                <a:cs typeface="Cascadia Code"/>
              </a:rPr>
              <a:t>)</a:t>
            </a:r>
            <a:br>
              <a:rPr sz="1500" b="0" i="0" u="none" strike="noStrike">
                <a:solidFill>
                  <a:srgbClr val="F78C6C"/>
                </a:solidFill>
                <a:latin typeface="Cascadia Code"/>
                <a:ea typeface="Cascadia Code"/>
                <a:cs typeface="Cascadia Code"/>
              </a:rPr>
            </a:br>
            <a:r>
              <a:rPr sz="1500" b="0" i="1" u="none" strike="noStrike">
                <a:solidFill>
                  <a:srgbClr val="C792EA"/>
                </a:solidFill>
                <a:latin typeface="Cascadia Code"/>
                <a:ea typeface="Cascadia Code"/>
                <a:cs typeface="Cascadia Code"/>
              </a:rPr>
              <a:t>def </a:t>
            </a:r>
            <a:r>
              <a:rPr sz="1500" b="0" i="0" u="none" strike="noStrike">
                <a:solidFill>
                  <a:srgbClr val="82AAFF"/>
                </a:solidFill>
                <a:latin typeface="Cascadia Code"/>
                <a:ea typeface="Cascadia Code"/>
                <a:cs typeface="Cascadia Code"/>
              </a:rPr>
              <a:t>translate_zh2en</a:t>
            </a:r>
            <a:r>
              <a:rPr sz="1500" b="0" i="0" u="none" strike="noStrike">
                <a:solidFill>
                  <a:srgbClr val="F78C6C"/>
                </a:solidFill>
                <a:latin typeface="Cascadia Code"/>
                <a:ea typeface="Cascadia Code"/>
                <a:cs typeface="Cascadia Code"/>
              </a:rPr>
              <a:t>(src)</a:t>
            </a:r>
            <a:r>
              <a:rPr sz="1500" b="0" i="0" u="none" strike="noStrike">
                <a:solidFill>
                  <a:srgbClr val="89DDFF"/>
                </a:solidFill>
                <a:latin typeface="Cascadia Code"/>
                <a:ea typeface="Cascadia Code"/>
                <a:cs typeface="Cascadia Code"/>
              </a:rPr>
              <a:t>:</a:t>
            </a:r>
            <a:br>
              <a:rPr sz="1500" b="0" i="0" u="none" strike="noStrike">
                <a:solidFill>
                  <a:srgbClr val="89DDFF"/>
                </a:solidFill>
                <a:latin typeface="Cascadia Code"/>
                <a:ea typeface="Cascadia Code"/>
                <a:cs typeface="Cascadia Code"/>
              </a:rPr>
            </a:br>
            <a:r>
              <a:rPr sz="1500" b="0" i="0" u="none" strike="noStrike">
                <a:solidFill>
                  <a:srgbClr val="89DDFF"/>
                </a:solidFill>
                <a:latin typeface="Cascadia Code"/>
                <a:ea typeface="Cascadia Code"/>
                <a:cs typeface="Cascadia Code"/>
              </a:rPr>
              <a:t>    </a:t>
            </a:r>
            <a:r>
              <a:rPr sz="1500" b="0" i="0" u="none" strike="noStrike">
                <a:solidFill>
                  <a:srgbClr val="C3CEE3"/>
                </a:solidFill>
                <a:latin typeface="Cascadia Code"/>
                <a:ea typeface="Cascadia Code"/>
                <a:cs typeface="Cascadia Code"/>
              </a:rPr>
              <a:t>translated </a:t>
            </a:r>
            <a:r>
              <a:rPr sz="1500" b="0" i="0" u="none" strike="noStrike">
                <a:solidFill>
                  <a:srgbClr val="89DDFF"/>
                </a:solidFill>
                <a:latin typeface="Cascadia Code"/>
                <a:ea typeface="Cascadia Code"/>
                <a:cs typeface="Cascadia Code"/>
              </a:rPr>
              <a:t>= </a:t>
            </a:r>
            <a:r>
              <a:rPr sz="1500" b="0" i="0" u="none" strike="noStrike">
                <a:solidFill>
                  <a:srgbClr val="C3CEE3"/>
                </a:solidFill>
                <a:latin typeface="Cascadia Code"/>
                <a:ea typeface="Cascadia Code"/>
                <a:cs typeface="Cascadia Code"/>
              </a:rPr>
              <a:t>translator_zh2en</a:t>
            </a:r>
            <a:r>
              <a:rPr sz="1500" b="0" i="0" u="none" strike="noStrike">
                <a:solidFill>
                  <a:srgbClr val="89DDFF"/>
                </a:solidFill>
                <a:latin typeface="Cascadia Code"/>
                <a:ea typeface="Cascadia Code"/>
                <a:cs typeface="Cascadia Code"/>
              </a:rPr>
              <a:t>.</a:t>
            </a:r>
            <a:r>
              <a:rPr sz="1500" b="0" i="0" u="none" strike="noStrike">
                <a:solidFill>
                  <a:srgbClr val="82AAFF"/>
                </a:solidFill>
                <a:latin typeface="Cascadia Code"/>
                <a:ea typeface="Cascadia Code"/>
                <a:cs typeface="Cascadia Code"/>
              </a:rPr>
              <a:t>translate_flask</a:t>
            </a:r>
            <a:r>
              <a:rPr sz="1500" b="0" i="0" u="none" strike="noStrike">
                <a:solidFill>
                  <a:srgbClr val="F78C6C"/>
                </a:solidFill>
                <a:latin typeface="Cascadia Code"/>
                <a:ea typeface="Cascadia Code"/>
                <a:cs typeface="Cascadia Code"/>
              </a:rPr>
              <a:t>(src</a:t>
            </a:r>
            <a:r>
              <a:rPr sz="1500" b="0" i="0" u="none" strike="noStrike">
                <a:solidFill>
                  <a:srgbClr val="89DDFF"/>
                </a:solidFill>
                <a:latin typeface="Cascadia Code"/>
                <a:ea typeface="Cascadia Code"/>
                <a:cs typeface="Cascadia Code"/>
              </a:rPr>
              <a:t>, </a:t>
            </a:r>
            <a:r>
              <a:rPr sz="1500" b="0" i="0" u="none" strike="noStrike">
                <a:solidFill>
                  <a:srgbClr val="F78C6C"/>
                </a:solidFill>
                <a:latin typeface="Cascadia Code"/>
                <a:ea typeface="Cascadia Code"/>
                <a:cs typeface="Cascadia Code"/>
              </a:rPr>
              <a:t>src</a:t>
            </a:r>
            <a:r>
              <a:rPr sz="1500" b="0" i="0" u="none" strike="noStrike">
                <a:solidFill>
                  <a:srgbClr val="89DDFF"/>
                </a:solidFill>
                <a:latin typeface="Cascadia Code"/>
                <a:ea typeface="Cascadia Code"/>
                <a:cs typeface="Cascadia Code"/>
              </a:rPr>
              <a:t>=</a:t>
            </a:r>
            <a:r>
              <a:rPr sz="1500" b="0" i="0" u="none" strike="noStrike">
                <a:solidFill>
                  <a:srgbClr val="C3CEE3"/>
                </a:solidFill>
                <a:latin typeface="Cascadia Code"/>
                <a:ea typeface="Cascadia Code"/>
                <a:cs typeface="Cascadia Code"/>
              </a:rPr>
              <a:t>args</a:t>
            </a:r>
            <a:r>
              <a:rPr sz="1500" b="0" i="0" u="none" strike="noStrike">
                <a:solidFill>
                  <a:srgbClr val="89DDFF"/>
                </a:solidFill>
                <a:latin typeface="Cascadia Code"/>
                <a:ea typeface="Cascadia Code"/>
                <a:cs typeface="Cascadia Code"/>
              </a:rPr>
              <a:t>.</a:t>
            </a:r>
            <a:r>
              <a:rPr sz="1500" b="0" i="0" u="none" strike="noStrike">
                <a:solidFill>
                  <a:srgbClr val="C3CEE3"/>
                </a:solidFill>
                <a:latin typeface="Cascadia Code"/>
                <a:ea typeface="Cascadia Code"/>
                <a:cs typeface="Cascadia Code"/>
              </a:rPr>
              <a:t>src</a:t>
            </a:r>
            <a:r>
              <a:rPr sz="1500" b="0" i="0" u="none" strike="noStrike">
                <a:solidFill>
                  <a:srgbClr val="89DDFF"/>
                </a:solidFill>
                <a:latin typeface="Cascadia Code"/>
                <a:ea typeface="Cascadia Code"/>
                <a:cs typeface="Cascadia Code"/>
              </a:rPr>
              <a:t>, </a:t>
            </a:r>
            <a:r>
              <a:rPr sz="1500" b="0" i="0" u="none" strike="noStrike">
                <a:solidFill>
                  <a:srgbClr val="F78C6C"/>
                </a:solidFill>
                <a:latin typeface="Cascadia Code"/>
                <a:ea typeface="Cascadia Code"/>
                <a:cs typeface="Cascadia Code"/>
              </a:rPr>
              <a:t>tgt</a:t>
            </a:r>
            <a:r>
              <a:rPr sz="1500" b="0" i="0" u="none" strike="noStrike">
                <a:solidFill>
                  <a:srgbClr val="89DDFF"/>
                </a:solidFill>
                <a:latin typeface="Cascadia Code"/>
                <a:ea typeface="Cascadia Code"/>
                <a:cs typeface="Cascadia Code"/>
              </a:rPr>
              <a:t>=</a:t>
            </a:r>
            <a:r>
              <a:rPr sz="1500" b="0" i="0" u="none" strike="noStrike">
                <a:solidFill>
                  <a:srgbClr val="C3CEE3"/>
                </a:solidFill>
                <a:latin typeface="Cascadia Code"/>
                <a:ea typeface="Cascadia Code"/>
                <a:cs typeface="Cascadia Code"/>
              </a:rPr>
              <a:t>args</a:t>
            </a:r>
            <a:r>
              <a:rPr sz="1500" b="0" i="0" u="none" strike="noStrike">
                <a:solidFill>
                  <a:srgbClr val="89DDFF"/>
                </a:solidFill>
                <a:latin typeface="Cascadia Code"/>
                <a:ea typeface="Cascadia Code"/>
                <a:cs typeface="Cascadia Code"/>
              </a:rPr>
              <a:t>.</a:t>
            </a:r>
            <a:r>
              <a:rPr sz="1500" b="0" i="0" u="none" strike="noStrike">
                <a:solidFill>
                  <a:srgbClr val="C3CEE3"/>
                </a:solidFill>
                <a:latin typeface="Cascadia Code"/>
                <a:ea typeface="Cascadia Code"/>
                <a:cs typeface="Cascadia Code"/>
              </a:rPr>
              <a:t>tgt</a:t>
            </a:r>
            <a:r>
              <a:rPr sz="1500" b="0" i="0" u="none" strike="noStrike">
                <a:solidFill>
                  <a:srgbClr val="89DDFF"/>
                </a:solidFill>
                <a:latin typeface="Cascadia Code"/>
                <a:ea typeface="Cascadia Code"/>
                <a:cs typeface="Cascadia Code"/>
              </a:rPr>
              <a:t>,</a:t>
            </a:r>
            <a:br>
              <a:rPr sz="1500" b="0" i="0" u="none" strike="noStrike">
                <a:solidFill>
                  <a:srgbClr val="89DDFF"/>
                </a:solidFill>
                <a:latin typeface="Cascadia Code"/>
                <a:ea typeface="Cascadia Code"/>
                <a:cs typeface="Cascadia Code"/>
              </a:rPr>
            </a:br>
            <a:r>
              <a:rPr sz="1500" b="0" i="0" u="none" strike="noStrike">
                <a:solidFill>
                  <a:srgbClr val="89DDFF"/>
                </a:solidFill>
                <a:latin typeface="Cascadia Code"/>
                <a:ea typeface="Cascadia Code"/>
                <a:cs typeface="Cascadia Code"/>
              </a:rPr>
              <a:t>                                                  </a:t>
            </a:r>
            <a:r>
              <a:rPr sz="1500" b="0" i="0" u="none" strike="noStrike">
                <a:solidFill>
                  <a:srgbClr val="F78C6C"/>
                </a:solidFill>
                <a:latin typeface="Cascadia Code"/>
                <a:ea typeface="Cascadia Code"/>
                <a:cs typeface="Cascadia Code"/>
              </a:rPr>
              <a:t>precise</a:t>
            </a:r>
            <a:r>
              <a:rPr sz="1500" b="0" i="0" u="none" strike="noStrike">
                <a:solidFill>
                  <a:srgbClr val="89DDFF"/>
                </a:solidFill>
                <a:latin typeface="Cascadia Code"/>
                <a:ea typeface="Cascadia Code"/>
                <a:cs typeface="Cascadia Code"/>
              </a:rPr>
              <a:t>=</a:t>
            </a:r>
            <a:r>
              <a:rPr sz="1500" b="0" i="0" u="none" strike="noStrike">
                <a:solidFill>
                  <a:srgbClr val="C3CEE3"/>
                </a:solidFill>
                <a:latin typeface="Cascadia Code"/>
                <a:ea typeface="Cascadia Code"/>
                <a:cs typeface="Cascadia Code"/>
              </a:rPr>
              <a:t>args</a:t>
            </a:r>
            <a:r>
              <a:rPr sz="1500" b="0" i="0" u="none" strike="noStrike">
                <a:solidFill>
                  <a:srgbClr val="89DDFF"/>
                </a:solidFill>
                <a:latin typeface="Cascadia Code"/>
                <a:ea typeface="Cascadia Code"/>
                <a:cs typeface="Cascadia Code"/>
              </a:rPr>
              <a:t>.</a:t>
            </a:r>
            <a:r>
              <a:rPr sz="1500" b="0" i="0" u="none" strike="noStrike">
                <a:solidFill>
                  <a:srgbClr val="C3CEE3"/>
                </a:solidFill>
                <a:latin typeface="Cascadia Code"/>
                <a:ea typeface="Cascadia Code"/>
                <a:cs typeface="Cascadia Code"/>
              </a:rPr>
              <a:t>precise</a:t>
            </a:r>
            <a:r>
              <a:rPr sz="1500" b="0" i="0" u="none" strike="noStrike">
                <a:solidFill>
                  <a:srgbClr val="89DDFF"/>
                </a:solidFill>
                <a:latin typeface="Cascadia Code"/>
                <a:ea typeface="Cascadia Code"/>
                <a:cs typeface="Cascadia Code"/>
              </a:rPr>
              <a:t>, </a:t>
            </a:r>
            <a:r>
              <a:rPr sz="1500" b="0" i="0" u="none" strike="noStrike">
                <a:solidFill>
                  <a:srgbClr val="F78C6C"/>
                </a:solidFill>
                <a:latin typeface="Cascadia Code"/>
                <a:ea typeface="Cascadia Code"/>
                <a:cs typeface="Cascadia Code"/>
              </a:rPr>
              <a:t>bpe</a:t>
            </a:r>
            <a:r>
              <a:rPr sz="1500" b="0" i="0" u="none" strike="noStrike">
                <a:solidFill>
                  <a:srgbClr val="89DDFF"/>
                </a:solidFill>
                <a:latin typeface="Cascadia Code"/>
                <a:ea typeface="Cascadia Code"/>
                <a:cs typeface="Cascadia Code"/>
              </a:rPr>
              <a:t>=</a:t>
            </a:r>
            <a:r>
              <a:rPr sz="1500" b="0" i="1" u="none" strike="noStrike">
                <a:solidFill>
                  <a:srgbClr val="C792EA"/>
                </a:solidFill>
                <a:latin typeface="Cascadia Code"/>
                <a:ea typeface="Cascadia Code"/>
                <a:cs typeface="Cascadia Code"/>
              </a:rPr>
              <a:t>None</a:t>
            </a:r>
            <a:r>
              <a:rPr sz="1500" b="0" i="0" u="none" strike="noStrike">
                <a:solidFill>
                  <a:srgbClr val="F78C6C"/>
                </a:solidFill>
                <a:latin typeface="Cascadia Code"/>
                <a:ea typeface="Cascadia Code"/>
                <a:cs typeface="Cascadia Code"/>
              </a:rPr>
              <a:t>)</a:t>
            </a:r>
            <a:br>
              <a:rPr sz="1500" b="0" i="0" u="none" strike="noStrike">
                <a:solidFill>
                  <a:srgbClr val="F78C6C"/>
                </a:solidFill>
                <a:latin typeface="Cascadia Code"/>
                <a:ea typeface="Cascadia Code"/>
                <a:cs typeface="Cascadia Code"/>
              </a:rPr>
            </a:br>
            <a:r>
              <a:rPr sz="1500" b="0" i="0" u="none" strike="noStrike">
                <a:solidFill>
                  <a:srgbClr val="F78C6C"/>
                </a:solidFill>
                <a:latin typeface="Cascadia Code"/>
                <a:ea typeface="Cascadia Code"/>
                <a:cs typeface="Cascadia Code"/>
              </a:rPr>
              <a:t>    </a:t>
            </a:r>
            <a:r>
              <a:rPr sz="1500" b="0" i="1" u="none" strike="noStrike">
                <a:solidFill>
                  <a:srgbClr val="C792EA"/>
                </a:solidFill>
                <a:latin typeface="Cascadia Code"/>
                <a:ea typeface="Cascadia Code"/>
                <a:cs typeface="Cascadia Code"/>
              </a:rPr>
              <a:t>return </a:t>
            </a:r>
            <a:r>
              <a:rPr sz="1500" b="0" i="0" u="none" strike="noStrike">
                <a:solidFill>
                  <a:srgbClr val="C3E88D"/>
                </a:solidFill>
                <a:latin typeface="Cascadia Code"/>
                <a:ea typeface="Cascadia Code"/>
                <a:cs typeface="Cascadia Code"/>
              </a:rPr>
              <a:t>' '</a:t>
            </a:r>
            <a:r>
              <a:rPr sz="1500" b="0" i="0" u="none" strike="noStrike">
                <a:solidFill>
                  <a:srgbClr val="89DDFF"/>
                </a:solidFill>
                <a:latin typeface="Cascadia Code"/>
                <a:ea typeface="Cascadia Code"/>
                <a:cs typeface="Cascadia Code"/>
              </a:rPr>
              <a:t>.</a:t>
            </a:r>
            <a:r>
              <a:rPr sz="1500" b="0" i="0" u="none" strike="noStrike">
                <a:solidFill>
                  <a:srgbClr val="82AAFF"/>
                </a:solidFill>
                <a:latin typeface="Cascadia Code"/>
                <a:ea typeface="Cascadia Code"/>
                <a:cs typeface="Cascadia Code"/>
              </a:rPr>
              <a:t>join</a:t>
            </a:r>
            <a:r>
              <a:rPr sz="1500" b="0" i="0" u="none" strike="noStrike">
                <a:solidFill>
                  <a:srgbClr val="F78C6C"/>
                </a:solidFill>
                <a:latin typeface="Cascadia Code"/>
                <a:ea typeface="Cascadia Code"/>
                <a:cs typeface="Cascadia Code"/>
              </a:rPr>
              <a:t>(</a:t>
            </a:r>
            <a:r>
              <a:rPr sz="1500" b="0" i="0" u="none" strike="noStrike">
                <a:solidFill>
                  <a:srgbClr val="C3CEE3"/>
                </a:solidFill>
                <a:latin typeface="Cascadia Code"/>
                <a:ea typeface="Cascadia Code"/>
                <a:cs typeface="Cascadia Code"/>
              </a:rPr>
              <a:t>translated</a:t>
            </a:r>
            <a:r>
              <a:rPr sz="1500" b="0" i="0" u="none" strike="noStrike">
                <a:solidFill>
                  <a:srgbClr val="F78C6C"/>
                </a:solidFill>
                <a:latin typeface="Cascadia Code"/>
                <a:ea typeface="Cascadia Code"/>
                <a:cs typeface="Cascadia Code"/>
              </a:rPr>
              <a:t>)</a:t>
            </a:r>
            <a:br>
              <a:rPr sz="1500" b="0" i="0" u="none" strike="noStrike">
                <a:solidFill>
                  <a:srgbClr val="F78C6C"/>
                </a:solidFill>
                <a:latin typeface="Cascadia Code"/>
                <a:ea typeface="Cascadia Code"/>
                <a:cs typeface="Cascadia Code"/>
              </a:rPr>
            </a:br>
            <a:r>
              <a:rPr sz="1500" b="0" i="0" u="none" strike="noStrike">
                <a:solidFill>
                  <a:srgbClr val="82AAFF"/>
                </a:solidFill>
                <a:latin typeface="Cascadia Code"/>
                <a:ea typeface="Cascadia Code"/>
                <a:cs typeface="Cascadia Code"/>
              </a:rPr>
              <a:t>@app.route</a:t>
            </a:r>
            <a:r>
              <a:rPr sz="1500" b="0" i="0" u="none" strike="noStrike">
                <a:solidFill>
                  <a:srgbClr val="F78C6C"/>
                </a:solidFill>
                <a:latin typeface="Cascadia Code"/>
                <a:ea typeface="Cascadia Code"/>
                <a:cs typeface="Cascadia Code"/>
              </a:rPr>
              <a:t>(</a:t>
            </a:r>
            <a:r>
              <a:rPr sz="1500" b="0" i="0" u="none" strike="noStrike">
                <a:solidFill>
                  <a:srgbClr val="C3E88D"/>
                </a:solidFill>
                <a:latin typeface="Cascadia Code"/>
                <a:ea typeface="Cascadia Code"/>
                <a:cs typeface="Cascadia Code"/>
              </a:rPr>
              <a:t>'/en_zh/&lt;src&gt;'</a:t>
            </a:r>
            <a:r>
              <a:rPr sz="1500" b="0" i="0" u="none" strike="noStrike">
                <a:solidFill>
                  <a:srgbClr val="F78C6C"/>
                </a:solidFill>
                <a:latin typeface="Cascadia Code"/>
                <a:ea typeface="Cascadia Code"/>
                <a:cs typeface="Cascadia Code"/>
              </a:rPr>
              <a:t>)</a:t>
            </a:r>
            <a:br>
              <a:rPr sz="1500" b="0" i="0" u="none" strike="noStrike">
                <a:solidFill>
                  <a:srgbClr val="F78C6C"/>
                </a:solidFill>
                <a:latin typeface="Cascadia Code"/>
                <a:ea typeface="Cascadia Code"/>
                <a:cs typeface="Cascadia Code"/>
              </a:rPr>
            </a:br>
            <a:r>
              <a:rPr sz="1500" b="0" i="1" u="none" strike="noStrike">
                <a:solidFill>
                  <a:srgbClr val="C792EA"/>
                </a:solidFill>
                <a:latin typeface="Cascadia Code"/>
                <a:ea typeface="Cascadia Code"/>
                <a:cs typeface="Cascadia Code"/>
              </a:rPr>
              <a:t>def </a:t>
            </a:r>
            <a:r>
              <a:rPr sz="1500" b="0" i="0" u="none" strike="noStrike">
                <a:solidFill>
                  <a:srgbClr val="82AAFF"/>
                </a:solidFill>
                <a:latin typeface="Cascadia Code"/>
                <a:ea typeface="Cascadia Code"/>
                <a:cs typeface="Cascadia Code"/>
              </a:rPr>
              <a:t>translate_en2zh</a:t>
            </a:r>
            <a:r>
              <a:rPr sz="1500" b="0" i="0" u="none" strike="noStrike">
                <a:solidFill>
                  <a:srgbClr val="F78C6C"/>
                </a:solidFill>
                <a:latin typeface="Cascadia Code"/>
                <a:ea typeface="Cascadia Code"/>
                <a:cs typeface="Cascadia Code"/>
              </a:rPr>
              <a:t>(src)</a:t>
            </a:r>
            <a:r>
              <a:rPr sz="1500" b="0" i="0" u="none" strike="noStrike">
                <a:solidFill>
                  <a:srgbClr val="89DDFF"/>
                </a:solidFill>
                <a:latin typeface="Cascadia Code"/>
                <a:ea typeface="Cascadia Code"/>
                <a:cs typeface="Cascadia Code"/>
              </a:rPr>
              <a:t>:</a:t>
            </a:r>
            <a:br>
              <a:rPr sz="1500" b="0" i="0" u="none" strike="noStrike">
                <a:solidFill>
                  <a:srgbClr val="89DDFF"/>
                </a:solidFill>
                <a:latin typeface="Cascadia Code"/>
                <a:ea typeface="Cascadia Code"/>
                <a:cs typeface="Cascadia Code"/>
              </a:rPr>
            </a:br>
            <a:r>
              <a:rPr sz="1500" b="0" i="0" u="none" strike="noStrike">
                <a:solidFill>
                  <a:srgbClr val="89DDFF"/>
                </a:solidFill>
                <a:latin typeface="Cascadia Code"/>
                <a:ea typeface="Cascadia Code"/>
                <a:cs typeface="Cascadia Code"/>
              </a:rPr>
              <a:t>    </a:t>
            </a:r>
            <a:r>
              <a:rPr sz="1500" b="0" i="1" u="none" strike="noStrike">
                <a:solidFill>
                  <a:srgbClr val="C792EA"/>
                </a:solidFill>
                <a:latin typeface="Cascadia Code"/>
                <a:ea typeface="Cascadia Code"/>
                <a:cs typeface="Cascadia Code"/>
              </a:rPr>
              <a:t>return </a:t>
            </a:r>
            <a:r>
              <a:rPr sz="1500" b="0" i="0" u="none" strike="noStrike">
                <a:solidFill>
                  <a:srgbClr val="82AAFF"/>
                </a:solidFill>
                <a:latin typeface="Cascadia Code"/>
                <a:ea typeface="Cascadia Code"/>
                <a:cs typeface="Cascadia Code"/>
              </a:rPr>
              <a:t>translate_single_str</a:t>
            </a:r>
            <a:r>
              <a:rPr sz="1500" b="0" i="0" u="none" strike="noStrike">
                <a:solidFill>
                  <a:srgbClr val="F78C6C"/>
                </a:solidFill>
                <a:latin typeface="Cascadia Code"/>
                <a:ea typeface="Cascadia Code"/>
                <a:cs typeface="Cascadia Code"/>
              </a:rPr>
              <a:t>(src)</a:t>
            </a:r>
            <a:endParaRPr/>
          </a:p>
          <a:p>
            <a:pPr marL="0" indent="0">
              <a:buNone/>
            </a:pPr>
            <a:r>
              <a:rPr sz="1500" b="0" i="1" u="none" strike="noStrike">
                <a:solidFill>
                  <a:srgbClr val="C792EA"/>
                </a:solidFill>
                <a:latin typeface="Cascadia Code"/>
                <a:ea typeface="Cascadia Code"/>
                <a:cs typeface="Cascadia Code"/>
              </a:rPr>
              <a:t>if </a:t>
            </a:r>
            <a:r>
              <a:rPr sz="1500" b="0" i="0" u="none" strike="noStrike">
                <a:solidFill>
                  <a:srgbClr val="C3CEE3"/>
                </a:solidFill>
                <a:latin typeface="Cascadia Code"/>
                <a:ea typeface="Cascadia Code"/>
                <a:cs typeface="Cascadia Code"/>
              </a:rPr>
              <a:t>__name__ </a:t>
            </a:r>
            <a:r>
              <a:rPr sz="1500" b="0" i="0" u="none" strike="noStrike">
                <a:solidFill>
                  <a:srgbClr val="89DDFF"/>
                </a:solidFill>
                <a:latin typeface="Cascadia Code"/>
                <a:ea typeface="Cascadia Code"/>
                <a:cs typeface="Cascadia Code"/>
              </a:rPr>
              <a:t>== </a:t>
            </a:r>
            <a:r>
              <a:rPr sz="1500" b="0" i="0" u="none" strike="noStrike">
                <a:solidFill>
                  <a:srgbClr val="C3E88D"/>
                </a:solidFill>
                <a:latin typeface="Cascadia Code"/>
                <a:ea typeface="Cascadia Code"/>
                <a:cs typeface="Cascadia Code"/>
              </a:rPr>
              <a:t>'__main__'</a:t>
            </a:r>
            <a:r>
              <a:rPr sz="1500" b="0" i="0" u="none" strike="noStrike">
                <a:solidFill>
                  <a:srgbClr val="89DDFF"/>
                </a:solidFill>
                <a:latin typeface="Cascadia Code"/>
                <a:ea typeface="Cascadia Code"/>
                <a:cs typeface="Cascadia Code"/>
              </a:rPr>
              <a:t>:</a:t>
            </a:r>
            <a:br>
              <a:rPr sz="1500" b="0" i="0" u="none" strike="noStrike">
                <a:solidFill>
                  <a:srgbClr val="89DDFF"/>
                </a:solidFill>
                <a:latin typeface="Cascadia Code"/>
                <a:ea typeface="Cascadia Code"/>
                <a:cs typeface="Cascadia Code"/>
              </a:rPr>
            </a:br>
            <a:r>
              <a:rPr sz="1500" b="0" i="0" u="none" strike="noStrike">
                <a:solidFill>
                  <a:srgbClr val="89DDFF"/>
                </a:solidFill>
                <a:latin typeface="Cascadia Code"/>
                <a:ea typeface="Cascadia Code"/>
                <a:cs typeface="Cascadia Code"/>
              </a:rPr>
              <a:t>    </a:t>
            </a:r>
            <a:r>
              <a:rPr sz="1500" b="0" i="1" u="none" strike="noStrike">
                <a:solidFill>
                  <a:srgbClr val="C792EA"/>
                </a:solidFill>
                <a:latin typeface="Cascadia Code"/>
                <a:ea typeface="Cascadia Code"/>
                <a:cs typeface="Cascadia Code"/>
              </a:rPr>
              <a:t>global </a:t>
            </a:r>
            <a:r>
              <a:rPr sz="1500" b="0" i="0" u="none" strike="noStrike">
                <a:solidFill>
                  <a:srgbClr val="C3CEE3"/>
                </a:solidFill>
                <a:latin typeface="Cascadia Code"/>
                <a:ea typeface="Cascadia Code"/>
                <a:cs typeface="Cascadia Code"/>
              </a:rPr>
              <a:t>args</a:t>
            </a:r>
            <a:br>
              <a:rPr sz="1500" b="0" i="0" u="none" strike="noStrike">
                <a:solidFill>
                  <a:srgbClr val="C3CEE3"/>
                </a:solidFill>
                <a:latin typeface="Cascadia Code"/>
                <a:ea typeface="Cascadia Code"/>
                <a:cs typeface="Cascadia Code"/>
              </a:rPr>
            </a:br>
            <a:r>
              <a:rPr sz="1500" b="0" i="0" u="none" strike="noStrike">
                <a:solidFill>
                  <a:srgbClr val="C3CEE3"/>
                </a:solidFill>
                <a:latin typeface="Cascadia Code"/>
                <a:ea typeface="Cascadia Code"/>
                <a:cs typeface="Cascadia Code"/>
              </a:rPr>
              <a:t>    </a:t>
            </a:r>
            <a:r>
              <a:rPr sz="1500" b="0" i="1" u="none" strike="noStrike">
                <a:solidFill>
                  <a:srgbClr val="C792EA"/>
                </a:solidFill>
                <a:latin typeface="Cascadia Code"/>
                <a:ea typeface="Cascadia Code"/>
                <a:cs typeface="Cascadia Code"/>
              </a:rPr>
              <a:t>global </a:t>
            </a:r>
            <a:r>
              <a:rPr sz="1500" b="0" i="0" u="none" strike="noStrike">
                <a:solidFill>
                  <a:srgbClr val="C3CEE3"/>
                </a:solidFill>
                <a:latin typeface="Cascadia Code"/>
                <a:ea typeface="Cascadia Code"/>
                <a:cs typeface="Cascadia Code"/>
              </a:rPr>
              <a:t>translator_zh2en</a:t>
            </a:r>
            <a:br>
              <a:rPr sz="1500" b="0" i="0" u="none" strike="noStrike">
                <a:solidFill>
                  <a:srgbClr val="C3CEE3"/>
                </a:solidFill>
                <a:latin typeface="Cascadia Code"/>
                <a:ea typeface="Cascadia Code"/>
                <a:cs typeface="Cascadia Code"/>
              </a:rPr>
            </a:br>
            <a:r>
              <a:rPr sz="1500" b="0" i="0" u="none" strike="noStrike">
                <a:solidFill>
                  <a:srgbClr val="C3CEE3"/>
                </a:solidFill>
                <a:latin typeface="Cascadia Code"/>
                <a:ea typeface="Cascadia Code"/>
                <a:cs typeface="Cascadia Code"/>
              </a:rPr>
              <a:t>    args </a:t>
            </a:r>
            <a:r>
              <a:rPr sz="1500" b="0" i="0" u="none" strike="noStrike">
                <a:solidFill>
                  <a:srgbClr val="89DDFF"/>
                </a:solidFill>
                <a:latin typeface="Cascadia Code"/>
                <a:ea typeface="Cascadia Code"/>
                <a:cs typeface="Cascadia Code"/>
              </a:rPr>
              <a:t>= </a:t>
            </a:r>
            <a:r>
              <a:rPr sz="1500" b="0" i="0" u="none" strike="noStrike">
                <a:solidFill>
                  <a:srgbClr val="82AAFF"/>
                </a:solidFill>
                <a:latin typeface="Cascadia Code"/>
                <a:ea typeface="Cascadia Code"/>
                <a:cs typeface="Cascadia Code"/>
              </a:rPr>
              <a:t>parse</a:t>
            </a:r>
            <a:r>
              <a:rPr sz="1500" b="0" i="0" u="none" strike="noStrike">
                <a:solidFill>
                  <a:srgbClr val="F78C6C"/>
                </a:solidFill>
                <a:latin typeface="Cascadia Code"/>
                <a:ea typeface="Cascadia Code"/>
                <a:cs typeface="Cascadia Code"/>
              </a:rPr>
              <a:t>()</a:t>
            </a:r>
            <a:br>
              <a:rPr sz="1500" b="0" i="0" u="none" strike="noStrike">
                <a:solidFill>
                  <a:srgbClr val="F78C6C"/>
                </a:solidFill>
                <a:latin typeface="Cascadia Code"/>
                <a:ea typeface="Cascadia Code"/>
                <a:cs typeface="Cascadia Code"/>
              </a:rPr>
            </a:br>
            <a:r>
              <a:rPr sz="1500" b="0" i="0" u="none" strike="noStrike">
                <a:solidFill>
                  <a:srgbClr val="F78C6C"/>
                </a:solidFill>
                <a:latin typeface="Cascadia Code"/>
                <a:ea typeface="Cascadia Code"/>
                <a:cs typeface="Cascadia Code"/>
              </a:rPr>
              <a:t>    </a:t>
            </a:r>
            <a:r>
              <a:rPr sz="1500" b="0" i="0" u="none" strike="noStrike">
                <a:solidFill>
                  <a:srgbClr val="C3CEE3"/>
                </a:solidFill>
                <a:latin typeface="Cascadia Code"/>
                <a:ea typeface="Cascadia Code"/>
                <a:cs typeface="Cascadia Code"/>
              </a:rPr>
              <a:t>translator_zh2en </a:t>
            </a:r>
            <a:r>
              <a:rPr sz="1500" b="0" i="0" u="none" strike="noStrike">
                <a:solidFill>
                  <a:srgbClr val="89DDFF"/>
                </a:solidFill>
                <a:latin typeface="Cascadia Code"/>
                <a:ea typeface="Cascadia Code"/>
                <a:cs typeface="Cascadia Code"/>
              </a:rPr>
              <a:t>= </a:t>
            </a:r>
            <a:r>
              <a:rPr sz="1500" b="0" i="0" u="none" strike="noStrike">
                <a:solidFill>
                  <a:srgbClr val="82AAFF"/>
                </a:solidFill>
                <a:latin typeface="Cascadia Code"/>
                <a:ea typeface="Cascadia Code"/>
                <a:cs typeface="Cascadia Code"/>
              </a:rPr>
              <a:t>Translator</a:t>
            </a:r>
            <a:r>
              <a:rPr sz="1500" b="0" i="0" u="none" strike="noStrike">
                <a:solidFill>
                  <a:srgbClr val="F78C6C"/>
                </a:solidFill>
                <a:latin typeface="Cascadia Code"/>
                <a:ea typeface="Cascadia Code"/>
                <a:cs typeface="Cascadia Code"/>
              </a:rPr>
              <a:t>(</a:t>
            </a:r>
            <a:r>
              <a:rPr sz="1500" b="0" i="0" u="none" strike="noStrike">
                <a:solidFill>
                  <a:srgbClr val="C3CEE3"/>
                </a:solidFill>
                <a:latin typeface="Cascadia Code"/>
                <a:ea typeface="Cascadia Code"/>
                <a:cs typeface="Cascadia Code"/>
              </a:rPr>
              <a:t>args</a:t>
            </a:r>
            <a:r>
              <a:rPr sz="1500" b="0" i="0" u="none" strike="noStrike">
                <a:solidFill>
                  <a:srgbClr val="F78C6C"/>
                </a:solidFill>
                <a:latin typeface="Cascadia Code"/>
                <a:ea typeface="Cascadia Code"/>
                <a:cs typeface="Cascadia Code"/>
              </a:rPr>
              <a:t>)</a:t>
            </a:r>
            <a:br>
              <a:rPr sz="1500" b="0" i="0" u="none" strike="noStrike">
                <a:solidFill>
                  <a:srgbClr val="F78C6C"/>
                </a:solidFill>
                <a:latin typeface="Cascadia Code"/>
                <a:ea typeface="Cascadia Code"/>
                <a:cs typeface="Cascadia Code"/>
              </a:rPr>
            </a:br>
            <a:r>
              <a:rPr sz="1500" b="0" i="0" u="none" strike="noStrike">
                <a:solidFill>
                  <a:srgbClr val="F78C6C"/>
                </a:solidFill>
                <a:latin typeface="Cascadia Code"/>
                <a:ea typeface="Cascadia Code"/>
                <a:cs typeface="Cascadia Code"/>
              </a:rPr>
              <a:t>    </a:t>
            </a:r>
            <a:r>
              <a:rPr sz="1500" b="0" i="0" u="none" strike="noStrike">
                <a:solidFill>
                  <a:srgbClr val="C3CEE3"/>
                </a:solidFill>
                <a:latin typeface="Cascadia Code"/>
                <a:ea typeface="Cascadia Code"/>
                <a:cs typeface="Cascadia Code"/>
              </a:rPr>
              <a:t>app</a:t>
            </a:r>
            <a:r>
              <a:rPr sz="1500" b="0" i="0" u="none" strike="noStrike">
                <a:solidFill>
                  <a:srgbClr val="89DDFF"/>
                </a:solidFill>
                <a:latin typeface="Cascadia Code"/>
                <a:ea typeface="Cascadia Code"/>
                <a:cs typeface="Cascadia Code"/>
              </a:rPr>
              <a:t>.</a:t>
            </a:r>
            <a:r>
              <a:rPr sz="1500" b="0" i="0" u="none" strike="noStrike">
                <a:solidFill>
                  <a:srgbClr val="82AAFF"/>
                </a:solidFill>
                <a:latin typeface="Cascadia Code"/>
                <a:ea typeface="Cascadia Code"/>
                <a:cs typeface="Cascadia Code"/>
              </a:rPr>
              <a:t>run</a:t>
            </a:r>
            <a:r>
              <a:rPr sz="1500" b="0" i="0" u="none" strike="noStrike">
                <a:solidFill>
                  <a:srgbClr val="F78C6C"/>
                </a:solidFill>
                <a:latin typeface="Cascadia Code"/>
                <a:ea typeface="Cascadia Code"/>
                <a:cs typeface="Cascadia Code"/>
              </a:rPr>
              <a:t>(debug</a:t>
            </a:r>
            <a:r>
              <a:rPr sz="1500" b="0" i="0" u="none" strike="noStrike">
                <a:solidFill>
                  <a:srgbClr val="89DDFF"/>
                </a:solidFill>
                <a:latin typeface="Cascadia Code"/>
                <a:ea typeface="Cascadia Code"/>
                <a:cs typeface="Cascadia Code"/>
              </a:rPr>
              <a:t>=</a:t>
            </a:r>
            <a:r>
              <a:rPr sz="1500" b="0" i="1" u="none" strike="noStrike">
                <a:solidFill>
                  <a:srgbClr val="C792EA"/>
                </a:solidFill>
                <a:latin typeface="Cascadia Code"/>
                <a:ea typeface="Cascadia Code"/>
                <a:cs typeface="Cascadia Code"/>
              </a:rPr>
              <a:t>True</a:t>
            </a:r>
            <a:r>
              <a:rPr sz="1500" b="0" i="0" u="none" strike="noStrike">
                <a:solidFill>
                  <a:srgbClr val="F78C6C"/>
                </a:solidFill>
                <a:latin typeface="Cascadia Code"/>
                <a:ea typeface="Cascadia Code"/>
                <a:cs typeface="Cascadia Code"/>
              </a:rPr>
              <a: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t>Flask API</a:t>
            </a:r>
          </a:p>
        </p:txBody>
      </p:sp>
      <p:pic>
        <p:nvPicPr>
          <p:cNvPr id="4" name="图片 3"/>
          <p:cNvPicPr/>
          <p:nvPr/>
        </p:nvPicPr>
        <p:blipFill>
          <a:blip r:embed="rId2"/>
          <a:stretch>
            <a:fillRect/>
          </a:stretch>
        </p:blipFill>
        <p:spPr bwMode="auto">
          <a:xfrm>
            <a:off x="0" y="2358790"/>
            <a:ext cx="9144000" cy="1070209"/>
          </a:xfrm>
          <a:prstGeom prst="rect">
            <a:avLst/>
          </a:prstGeom>
        </p:spPr>
      </p:pic>
      <p:pic>
        <p:nvPicPr>
          <p:cNvPr id="5" name="图片 4"/>
          <p:cNvPicPr/>
          <p:nvPr/>
        </p:nvPicPr>
        <p:blipFill>
          <a:blip r:embed="rId3"/>
          <a:stretch>
            <a:fillRect/>
          </a:stretch>
        </p:blipFill>
        <p:spPr bwMode="auto">
          <a:xfrm>
            <a:off x="2083" y="3765153"/>
            <a:ext cx="9144000" cy="116624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p:spPr>
        <p:txBody>
          <a:bodyPr/>
          <a:lstStyle/>
          <a:p>
            <a:r>
              <a:t>目录</a:t>
            </a:r>
          </a:p>
        </p:txBody>
      </p:sp>
      <p:sp>
        <p:nvSpPr>
          <p:cNvPr id="3" name="Content Placeholder 2"/>
          <p:cNvSpPr>
            <a:spLocks noGrp="1"/>
          </p:cNvSpPr>
          <p:nvPr>
            <p:ph idx="1"/>
          </p:nvPr>
        </p:nvSpPr>
        <p:spPr bwMode="auto">
          <a:prstGeom prst="rect">
            <a:avLst/>
          </a:prstGeom>
        </p:spPr>
        <p:txBody>
          <a:bodyPr/>
          <a:lstStyle/>
          <a:p>
            <a:pPr>
              <a:lnSpc>
                <a:spcPct val="150000"/>
              </a:lnSpc>
            </a:pPr>
            <a:r>
              <a:rPr lang="zh-CN" sz="4000" b="1" i="0" u="none" strike="noStrike" cap="all" spc="0" dirty="0">
                <a:solidFill>
                  <a:srgbClr val="C00000"/>
                </a:solidFill>
                <a:latin typeface="宋体"/>
                <a:ea typeface="宋体"/>
                <a:cs typeface="宋体"/>
              </a:rPr>
              <a:t>项目意义</a:t>
            </a:r>
            <a:endParaRPr dirty="0"/>
          </a:p>
          <a:p>
            <a:pPr>
              <a:lnSpc>
                <a:spcPct val="150000"/>
              </a:lnSpc>
            </a:pPr>
            <a:r>
              <a:rPr lang="zh-CN" sz="4000" b="1" i="0" u="none" strike="noStrike" cap="all" spc="0" dirty="0">
                <a:solidFill>
                  <a:srgbClr val="C00000"/>
                </a:solidFill>
                <a:latin typeface="宋体"/>
                <a:ea typeface="宋体"/>
                <a:cs typeface="宋体"/>
              </a:rPr>
              <a:t>组内分工</a:t>
            </a:r>
            <a:endParaRPr dirty="0"/>
          </a:p>
          <a:p>
            <a:pPr>
              <a:lnSpc>
                <a:spcPct val="150000"/>
              </a:lnSpc>
            </a:pPr>
            <a:r>
              <a:rPr lang="zh-CN" sz="4000" b="1" i="0" u="none" strike="noStrike" cap="all" spc="0" dirty="0">
                <a:solidFill>
                  <a:srgbClr val="C00000"/>
                </a:solidFill>
                <a:latin typeface="宋体"/>
                <a:ea typeface="宋体"/>
                <a:cs typeface="宋体"/>
              </a:rPr>
              <a:t>项目内容</a:t>
            </a:r>
          </a:p>
          <a:p>
            <a:pPr>
              <a:lnSpc>
                <a:spcPct val="150000"/>
              </a:lnSpc>
            </a:pPr>
            <a:r>
              <a:rPr lang="zh-CN" sz="4000" b="1" i="0" u="none" strike="noStrike" cap="all" spc="0" dirty="0">
                <a:solidFill>
                  <a:srgbClr val="C00000"/>
                </a:solidFill>
                <a:latin typeface="宋体"/>
                <a:ea typeface="宋体"/>
                <a:cs typeface="宋体"/>
              </a:rPr>
              <a:t>成果展示</a:t>
            </a:r>
            <a:endParaRPr sz="4000" b="0" i="0" u="none" strike="noStrike" cap="all" spc="0" dirty="0">
              <a:solidFill>
                <a:srgbClr val="C00000"/>
              </a:solidFill>
              <a:latin typeface="宋体"/>
              <a:ea typeface="宋体"/>
              <a:cs typeface="宋体"/>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256712" y="573866"/>
            <a:ext cx="7511473" cy="659277"/>
          </a:xfrm>
          <a:prstGeom prst="rect">
            <a:avLst/>
          </a:prstGeom>
        </p:spPr>
        <p:txBody>
          <a:bodyPr/>
          <a:lstStyle/>
          <a:p>
            <a:r>
              <a:rPr>
                <a:latin typeface="SimSun"/>
                <a:ea typeface="SimSun"/>
                <a:cs typeface="SimSun"/>
              </a:rPr>
              <a:t>项目部署</a:t>
            </a:r>
            <a:endParaRPr/>
          </a:p>
        </p:txBody>
      </p:sp>
      <p:pic>
        <p:nvPicPr>
          <p:cNvPr id="4" name="图片 3"/>
          <p:cNvPicPr/>
          <p:nvPr/>
        </p:nvPicPr>
        <p:blipFill>
          <a:blip r:embed="rId2"/>
          <a:srcRect/>
          <a:stretch>
            <a:fillRect/>
          </a:stretch>
        </p:blipFill>
        <p:spPr bwMode="auto">
          <a:xfrm>
            <a:off x="256713" y="1350475"/>
            <a:ext cx="8887286" cy="4914776"/>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p:nvPr/>
        </p:nvPicPr>
        <p:blipFill>
          <a:blip r:embed="rId2"/>
          <a:srcRect r="4367"/>
          <a:stretch>
            <a:fillRect/>
          </a:stretch>
        </p:blipFill>
        <p:spPr bwMode="auto">
          <a:xfrm>
            <a:off x="213675" y="793935"/>
            <a:ext cx="8716649" cy="5270129"/>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bwMode="auto">
          <a:xfrm>
            <a:off x="704905" y="1109240"/>
            <a:ext cx="7540516" cy="1882123"/>
          </a:xfrm>
          <a:prstGeom prst="rect">
            <a:avLst/>
          </a:prstGeom>
        </p:spPr>
        <p:txBody>
          <a:bodyPr/>
          <a:lstStyle/>
          <a:p>
            <a:r>
              <a:rPr sz="2100" b="0" i="0" u="none" strike="noStrike">
                <a:solidFill>
                  <a:srgbClr val="000000"/>
                </a:solidFill>
                <a:latin typeface="Helvetica"/>
                <a:ea typeface="Helvetica"/>
                <a:cs typeface="Helvetica"/>
              </a:rPr>
              <a:t>Curl  </a:t>
            </a:r>
            <a:r>
              <a:rPr sz="2100" b="0" i="0" u="sng" strike="noStrike">
                <a:solidFill>
                  <a:srgbClr val="000000"/>
                </a:solidFill>
                <a:latin typeface="Helvetica"/>
                <a:ea typeface="Helvetica"/>
                <a:cs typeface="Helvetica"/>
                <a:hlinkClick r:id="rId3"/>
              </a:rPr>
              <a:t>http://180.76.156.218:9200</a:t>
            </a:r>
            <a:endParaRPr/>
          </a:p>
          <a:p>
            <a:endParaRPr sz="2100" b="0" i="0" u="none" strike="noStrike">
              <a:solidFill>
                <a:srgbClr val="000000"/>
              </a:solidFill>
              <a:latin typeface="Helvetica"/>
              <a:ea typeface="Helvetica"/>
              <a:cs typeface="Helvetica"/>
            </a:endParaRPr>
          </a:p>
        </p:txBody>
      </p:sp>
      <p:sp>
        <p:nvSpPr>
          <p:cNvPr id="4" name="矩形 3"/>
          <p:cNvSpPr/>
          <p:nvPr/>
        </p:nvSpPr>
        <p:spPr bwMode="auto">
          <a:xfrm>
            <a:off x="818348" y="656074"/>
            <a:ext cx="2747334" cy="573400"/>
          </a:xfrm>
          <a:prstGeom prst="rect">
            <a:avLst/>
          </a:prstGeom>
        </p:spPr>
        <p:txBody>
          <a:bodyPr rot="0" spcFirstLastPara="0" vertOverflow="overflow" horzOverflow="overflow" vert="horz" wrap="square" lIns="91440" tIns="45720" rIns="91440" bIns="45720" numCol="1" spcCol="0" fromWordArt="0" anchor="t" anchorCtr="0" forceAA="0" compatLnSpc="1">
            <a:prstTxWarp prst="textNoShape">
              <a:avLst/>
            </a:prstTxWarp>
            <a:spAutoFit/>
          </a:bodyPr>
          <a:lstStyle/>
          <a:p>
            <a:r>
              <a:rPr sz="3300" b="0" i="0" u="none" strike="noStrike">
                <a:solidFill>
                  <a:srgbClr val="000000"/>
                </a:solidFill>
                <a:latin typeface="Helvetica"/>
                <a:ea typeface="Helvetica"/>
                <a:cs typeface="Helvetica"/>
              </a:rPr>
              <a:t>Elasticsearch</a:t>
            </a:r>
          </a:p>
        </p:txBody>
      </p:sp>
      <p:pic>
        <p:nvPicPr>
          <p:cNvPr id="5" name="图片 4"/>
          <p:cNvPicPr/>
          <p:nvPr/>
        </p:nvPicPr>
        <p:blipFill>
          <a:blip r:embed="rId4"/>
          <a:stretch>
            <a:fillRect/>
          </a:stretch>
        </p:blipFill>
        <p:spPr bwMode="auto">
          <a:xfrm>
            <a:off x="761974" y="2357377"/>
            <a:ext cx="5381625" cy="327660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en-US"/>
              <a:t>Kibana</a:t>
            </a:r>
            <a:endParaRPr lang="zh-CN"/>
          </a:p>
        </p:txBody>
      </p:sp>
      <p:sp>
        <p:nvSpPr>
          <p:cNvPr id="3" name="内容占位符 2"/>
          <p:cNvSpPr>
            <a:spLocks noGrp="1"/>
          </p:cNvSpPr>
          <p:nvPr>
            <p:ph idx="1"/>
          </p:nvPr>
        </p:nvSpPr>
        <p:spPr bwMode="auto">
          <a:prstGeom prst="rect">
            <a:avLst/>
          </a:prstGeom>
        </p:spPr>
        <p:txBody>
          <a:bodyPr/>
          <a:lstStyle/>
          <a:p>
            <a:r>
              <a:rPr lang="en-US" u="sng">
                <a:hlinkClick r:id="rId2"/>
              </a:rPr>
              <a:t>http://180.76.156.218:5601/</a:t>
            </a:r>
            <a:endParaRPr lang="en-US"/>
          </a:p>
          <a:p>
            <a:endParaRPr lang="zh-CN"/>
          </a:p>
        </p:txBody>
      </p:sp>
      <p:pic>
        <p:nvPicPr>
          <p:cNvPr id="5" name="图片 4"/>
          <p:cNvPicPr>
            <a:picLocks noChangeAspect="1"/>
          </p:cNvPicPr>
          <p:nvPr/>
        </p:nvPicPr>
        <p:blipFill>
          <a:blip r:embed="rId3"/>
          <a:stretch>
            <a:fillRect/>
          </a:stretch>
        </p:blipFill>
        <p:spPr bwMode="auto">
          <a:xfrm>
            <a:off x="702927" y="2566358"/>
            <a:ext cx="7738144" cy="3667329"/>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en-US"/>
              <a:t>Kibana</a:t>
            </a:r>
            <a:endParaRPr lang="zh-CN"/>
          </a:p>
        </p:txBody>
      </p:sp>
      <p:pic>
        <p:nvPicPr>
          <p:cNvPr id="5" name="内容占位符 4"/>
          <p:cNvPicPr>
            <a:picLocks noGrp="1" noChangeAspect="1"/>
          </p:cNvPicPr>
          <p:nvPr>
            <p:ph idx="1"/>
          </p:nvPr>
        </p:nvPicPr>
        <p:blipFill>
          <a:blip r:embed="rId3"/>
          <a:stretch>
            <a:fillRect/>
          </a:stretch>
        </p:blipFill>
        <p:spPr bwMode="auto">
          <a:xfrm>
            <a:off x="282283" y="1690688"/>
            <a:ext cx="8786907" cy="4128016"/>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en-US"/>
              <a:t>Kibana</a:t>
            </a:r>
            <a:endParaRPr lang="zh-CN"/>
          </a:p>
        </p:txBody>
      </p:sp>
      <p:sp>
        <p:nvSpPr>
          <p:cNvPr id="3" name="内容占位符 2"/>
          <p:cNvSpPr>
            <a:spLocks noGrp="1"/>
          </p:cNvSpPr>
          <p:nvPr>
            <p:ph idx="1"/>
          </p:nvPr>
        </p:nvSpPr>
        <p:spPr bwMode="auto">
          <a:prstGeom prst="rect">
            <a:avLst/>
          </a:prstGeom>
        </p:spPr>
        <p:txBody>
          <a:bodyPr/>
          <a:lstStyle/>
          <a:p>
            <a:r>
              <a:rPr lang="zh-CN"/>
              <a:t>使用</a:t>
            </a:r>
            <a:r>
              <a:rPr lang="en-US"/>
              <a:t>_bulk</a:t>
            </a:r>
            <a:r>
              <a:rPr lang="zh-CN"/>
              <a:t>操作批量存储数据</a:t>
            </a:r>
            <a:endParaRPr lang="en-US"/>
          </a:p>
          <a:p>
            <a:endParaRPr lang="en-US"/>
          </a:p>
          <a:p>
            <a:r>
              <a:rPr lang="en-US"/>
              <a:t>_bulk</a:t>
            </a:r>
            <a:r>
              <a:rPr lang="zh-CN"/>
              <a:t>格式：</a:t>
            </a:r>
            <a:endParaRPr lang="en-US"/>
          </a:p>
          <a:p>
            <a:endParaRPr lang="en-US"/>
          </a:p>
        </p:txBody>
      </p:sp>
      <p:pic>
        <p:nvPicPr>
          <p:cNvPr id="9" name="图片 8"/>
          <p:cNvPicPr>
            <a:picLocks noChangeAspect="1"/>
          </p:cNvPicPr>
          <p:nvPr/>
        </p:nvPicPr>
        <p:blipFill>
          <a:blip r:embed="rId2"/>
          <a:stretch>
            <a:fillRect/>
          </a:stretch>
        </p:blipFill>
        <p:spPr bwMode="auto">
          <a:xfrm>
            <a:off x="243725" y="3553619"/>
            <a:ext cx="8776397" cy="874847"/>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en-US"/>
              <a:t>Kibana</a:t>
            </a:r>
            <a:endParaRPr lang="zh-CN"/>
          </a:p>
        </p:txBody>
      </p:sp>
      <p:sp>
        <p:nvSpPr>
          <p:cNvPr id="3" name="内容占位符 2"/>
          <p:cNvSpPr>
            <a:spLocks noGrp="1"/>
          </p:cNvSpPr>
          <p:nvPr>
            <p:ph idx="1"/>
          </p:nvPr>
        </p:nvSpPr>
        <p:spPr bwMode="auto">
          <a:prstGeom prst="rect">
            <a:avLst/>
          </a:prstGeom>
        </p:spPr>
        <p:txBody>
          <a:bodyPr/>
          <a:lstStyle/>
          <a:p>
            <a:r>
              <a:rPr lang="zh-CN"/>
              <a:t>以向</a:t>
            </a:r>
            <a:r>
              <a:rPr lang="en-US"/>
              <a:t>Elasticsearch</a:t>
            </a:r>
            <a:r>
              <a:rPr lang="zh-CN"/>
              <a:t>数据库中存放了 </a:t>
            </a:r>
            <a:r>
              <a:rPr lang="en-US"/>
              <a:t>7150199 </a:t>
            </a:r>
            <a:r>
              <a:rPr lang="zh-CN"/>
              <a:t>条数据</a:t>
            </a:r>
            <a:endParaRPr lang="en-US"/>
          </a:p>
          <a:p>
            <a:endParaRPr lang="zh-CN"/>
          </a:p>
        </p:txBody>
      </p:sp>
      <p:pic>
        <p:nvPicPr>
          <p:cNvPr id="5" name="图片 4"/>
          <p:cNvPicPr>
            <a:picLocks noChangeAspect="1"/>
          </p:cNvPicPr>
          <p:nvPr/>
        </p:nvPicPr>
        <p:blipFill>
          <a:blip r:embed="rId2"/>
          <a:stretch>
            <a:fillRect/>
          </a:stretch>
        </p:blipFill>
        <p:spPr bwMode="auto">
          <a:xfrm>
            <a:off x="331226" y="2779080"/>
            <a:ext cx="8720665" cy="3567776"/>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en-US"/>
              <a:t>Kibana</a:t>
            </a:r>
            <a:endParaRPr lang="zh-CN"/>
          </a:p>
        </p:txBody>
      </p:sp>
      <p:sp>
        <p:nvSpPr>
          <p:cNvPr id="3" name="内容占位符 2"/>
          <p:cNvSpPr>
            <a:spLocks noGrp="1"/>
          </p:cNvSpPr>
          <p:nvPr>
            <p:ph idx="1"/>
          </p:nvPr>
        </p:nvSpPr>
        <p:spPr bwMode="auto">
          <a:prstGeom prst="rect">
            <a:avLst/>
          </a:prstGeom>
        </p:spPr>
        <p:txBody>
          <a:bodyPr/>
          <a:lstStyle/>
          <a:p>
            <a:r>
              <a:rPr lang="zh-CN" dirty="0"/>
              <a:t>查询：</a:t>
            </a:r>
            <a:endParaRPr lang="en-US" dirty="0"/>
          </a:p>
          <a:p>
            <a:pPr marL="0" indent="0">
              <a:buNone/>
            </a:pPr>
            <a:endParaRPr lang="en-US" dirty="0"/>
          </a:p>
          <a:p>
            <a:r>
              <a:rPr lang="zh-CN" dirty="0"/>
              <a:t>在</a:t>
            </a:r>
            <a:r>
              <a:rPr lang="en-US" dirty="0"/>
              <a:t>Elasticsearch</a:t>
            </a:r>
            <a:r>
              <a:rPr lang="zh-CN" dirty="0"/>
              <a:t>中拥有众多查询，如</a:t>
            </a:r>
            <a:r>
              <a:rPr lang="en-US" dirty="0"/>
              <a:t>match</a:t>
            </a:r>
            <a:r>
              <a:rPr lang="zh-CN" dirty="0"/>
              <a:t>关键字查询、</a:t>
            </a:r>
            <a:r>
              <a:rPr lang="en-US" dirty="0"/>
              <a:t>wildcard</a:t>
            </a:r>
            <a:r>
              <a:rPr lang="zh-CN" dirty="0"/>
              <a:t>模糊查询、</a:t>
            </a:r>
            <a:r>
              <a:rPr lang="en-US" dirty="0" err="1"/>
              <a:t>multi_match</a:t>
            </a:r>
            <a:r>
              <a:rPr lang="en-US" dirty="0"/>
              <a:t> </a:t>
            </a:r>
            <a:r>
              <a:rPr lang="zh-CN" dirty="0"/>
              <a:t>多匹配查询等</a:t>
            </a:r>
            <a:endParaRPr lang="en-US" dirty="0"/>
          </a:p>
          <a:p>
            <a:endParaRPr lang="en-US" dirty="0"/>
          </a:p>
          <a:p>
            <a:pPr marL="0" indent="0">
              <a:buNone/>
            </a:pPr>
            <a:endParaRPr 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bwMode="auto">
          <a:xfrm>
            <a:off x="628650" y="602584"/>
            <a:ext cx="7886700" cy="4351338"/>
          </a:xfrm>
          <a:prstGeom prst="rect">
            <a:avLst/>
          </a:prstGeom>
        </p:spPr>
        <p:txBody>
          <a:bodyPr/>
          <a:lstStyle/>
          <a:p>
            <a:r>
              <a:rPr lang="zh-CN"/>
              <a:t>这里使用了</a:t>
            </a:r>
            <a:r>
              <a:rPr lang="en-US"/>
              <a:t>match</a:t>
            </a:r>
            <a:r>
              <a:rPr lang="zh-CN"/>
              <a:t>关键字匹配查询 （一对多关系）</a:t>
            </a:r>
            <a:endParaRPr lang="en-US"/>
          </a:p>
          <a:p>
            <a:endParaRPr lang="zh-CN"/>
          </a:p>
        </p:txBody>
      </p:sp>
      <p:pic>
        <p:nvPicPr>
          <p:cNvPr id="9" name="图片 8"/>
          <p:cNvPicPr>
            <a:picLocks noChangeAspect="1"/>
          </p:cNvPicPr>
          <p:nvPr/>
        </p:nvPicPr>
        <p:blipFill>
          <a:blip r:embed="rId2"/>
          <a:stretch>
            <a:fillRect/>
          </a:stretch>
        </p:blipFill>
        <p:spPr bwMode="auto">
          <a:xfrm>
            <a:off x="161128" y="1938617"/>
            <a:ext cx="8821743" cy="4144382"/>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en-US"/>
              <a:t>Kibana</a:t>
            </a:r>
            <a:endParaRPr lang="zh-CN"/>
          </a:p>
        </p:txBody>
      </p:sp>
      <p:pic>
        <p:nvPicPr>
          <p:cNvPr id="9" name="内容占位符 8"/>
          <p:cNvPicPr>
            <a:picLocks noGrp="1" noChangeAspect="1"/>
          </p:cNvPicPr>
          <p:nvPr>
            <p:ph idx="1"/>
          </p:nvPr>
        </p:nvPicPr>
        <p:blipFill>
          <a:blip r:embed="rId2"/>
          <a:stretch>
            <a:fillRect/>
          </a:stretch>
        </p:blipFill>
        <p:spPr bwMode="auto">
          <a:xfrm>
            <a:off x="838200" y="1380414"/>
            <a:ext cx="7323471" cy="2533859"/>
          </a:xfrm>
          <a:prstGeom prst="rect">
            <a:avLst/>
          </a:prstGeom>
        </p:spPr>
      </p:pic>
      <p:pic>
        <p:nvPicPr>
          <p:cNvPr id="11" name="图片 10"/>
          <p:cNvPicPr>
            <a:picLocks noChangeAspect="1"/>
          </p:cNvPicPr>
          <p:nvPr/>
        </p:nvPicPr>
        <p:blipFill>
          <a:blip r:embed="rId3"/>
          <a:stretch>
            <a:fillRect/>
          </a:stretch>
        </p:blipFill>
        <p:spPr bwMode="auto">
          <a:xfrm>
            <a:off x="838200" y="4065438"/>
            <a:ext cx="3063542" cy="2427437"/>
          </a:xfrm>
          <a:prstGeom prst="rect">
            <a:avLst/>
          </a:prstGeom>
        </p:spPr>
      </p:pic>
      <p:pic>
        <p:nvPicPr>
          <p:cNvPr id="13" name="图片 12"/>
          <p:cNvPicPr>
            <a:picLocks noChangeAspect="1"/>
          </p:cNvPicPr>
          <p:nvPr/>
        </p:nvPicPr>
        <p:blipFill>
          <a:blip r:embed="rId4"/>
          <a:stretch>
            <a:fillRect/>
          </a:stretch>
        </p:blipFill>
        <p:spPr bwMode="auto">
          <a:xfrm>
            <a:off x="4264192" y="4039822"/>
            <a:ext cx="3063542" cy="2453053"/>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auto">
          <a:xfrm>
            <a:off x="3434579" y="3146954"/>
            <a:ext cx="2274840" cy="564090"/>
          </a:xfrm>
          <a:prstGeom prst="rect">
            <a:avLst/>
          </a:prstGeom>
        </p:spPr>
        <p:txBody>
          <a:bodyPr>
            <a:normAutofit fontScale="90000"/>
          </a:bodyPr>
          <a:lstStyle/>
          <a:p>
            <a:r>
              <a:rPr lang="zh-CN"/>
              <a:t>项目意义</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xfrm>
            <a:off x="-28411" y="365125"/>
            <a:ext cx="8998323" cy="1325563"/>
          </a:xfrm>
          <a:prstGeom prst="rect">
            <a:avLst/>
          </a:prstGeom>
        </p:spPr>
        <p:txBody>
          <a:bodyPr/>
          <a:lstStyle/>
          <a:p>
            <a:r>
              <a:rPr lang="zh-CN" sz="3600">
                <a:latin typeface="SimSun"/>
                <a:ea typeface="SimSun"/>
                <a:cs typeface="SimSun"/>
              </a:rPr>
              <a:t>使用</a:t>
            </a:r>
            <a:r>
              <a:rPr lang="en-US" sz="3600">
                <a:latin typeface="Times New Roman"/>
                <a:ea typeface="Times New Roman"/>
                <a:cs typeface="Times New Roman"/>
              </a:rPr>
              <a:t>Springboot + Elasticsearch</a:t>
            </a:r>
            <a:r>
              <a:rPr lang="zh-CN" sz="3600">
                <a:latin typeface="SimSun"/>
                <a:ea typeface="SimSun"/>
                <a:cs typeface="SimSun"/>
              </a:rPr>
              <a:t>实现动态管理</a:t>
            </a:r>
            <a:endParaRPr sz="3600">
              <a:latin typeface="SimSun"/>
              <a:ea typeface="SimSun"/>
              <a:cs typeface="SimSun"/>
            </a:endParaRPr>
          </a:p>
        </p:txBody>
      </p:sp>
      <p:sp>
        <p:nvSpPr>
          <p:cNvPr id="3" name="内容占位符 2"/>
          <p:cNvSpPr>
            <a:spLocks noGrp="1"/>
          </p:cNvSpPr>
          <p:nvPr>
            <p:ph idx="1"/>
          </p:nvPr>
        </p:nvSpPr>
        <p:spPr bwMode="auto">
          <a:prstGeom prst="rect">
            <a:avLst/>
          </a:prstGeom>
        </p:spPr>
        <p:txBody>
          <a:bodyPr/>
          <a:lstStyle/>
          <a:p>
            <a:pPr marL="0" indent="0">
              <a:buNone/>
            </a:pPr>
            <a:r>
              <a:rPr lang="zh-CN"/>
              <a:t>①</a:t>
            </a:r>
            <a:r>
              <a:rPr lang="en-US"/>
              <a:t>. </a:t>
            </a:r>
            <a:r>
              <a:rPr lang="zh-CN">
                <a:latin typeface="SimSun"/>
                <a:ea typeface="SimSun"/>
                <a:cs typeface="SimSun"/>
              </a:rPr>
              <a:t>配置</a:t>
            </a:r>
            <a:r>
              <a:rPr lang="en-US"/>
              <a:t> </a:t>
            </a:r>
            <a:r>
              <a:rPr lang="en-US">
                <a:latin typeface="Times New Roman"/>
                <a:ea typeface="Times New Roman"/>
                <a:cs typeface="Times New Roman"/>
              </a:rPr>
              <a:t>ElasticsearchConfig</a:t>
            </a:r>
            <a:endParaRPr lang="en-US"/>
          </a:p>
          <a:p>
            <a:endParaRPr lang="zh-CN"/>
          </a:p>
        </p:txBody>
      </p:sp>
      <p:pic>
        <p:nvPicPr>
          <p:cNvPr id="5" name="图片 4"/>
          <p:cNvPicPr>
            <a:picLocks noChangeAspect="1"/>
          </p:cNvPicPr>
          <p:nvPr/>
        </p:nvPicPr>
        <p:blipFill>
          <a:blip r:embed="rId2"/>
          <a:stretch>
            <a:fillRect/>
          </a:stretch>
        </p:blipFill>
        <p:spPr bwMode="auto">
          <a:xfrm>
            <a:off x="198023" y="2274061"/>
            <a:ext cx="8897545" cy="3914529"/>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bwMode="auto">
          <a:prstGeom prst="rect">
            <a:avLst/>
          </a:prstGeom>
        </p:spPr>
        <p:txBody>
          <a:bodyPr/>
          <a:lstStyle/>
          <a:p>
            <a:pPr marL="0" indent="0">
              <a:buNone/>
            </a:pPr>
            <a:r>
              <a:rPr lang="en-US"/>
              <a:t>②. </a:t>
            </a:r>
            <a:r>
              <a:rPr lang="zh-CN">
                <a:latin typeface="SimSun"/>
                <a:ea typeface="SimSun"/>
                <a:cs typeface="SimSun"/>
              </a:rPr>
              <a:t>实现</a:t>
            </a:r>
            <a:r>
              <a:rPr lang="en-US">
                <a:latin typeface="Times New Roman"/>
                <a:ea typeface="Times New Roman"/>
                <a:cs typeface="Times New Roman"/>
              </a:rPr>
              <a:t>match</a:t>
            </a:r>
            <a:r>
              <a:rPr lang="zh-CN">
                <a:latin typeface="SimSun"/>
                <a:ea typeface="SimSun"/>
                <a:cs typeface="SimSun"/>
              </a:rPr>
              <a:t>多匹配搜索</a:t>
            </a:r>
            <a:endParaRPr lang="en-US">
              <a:latin typeface="SimSun"/>
              <a:ea typeface="SimSun"/>
              <a:cs typeface="SimSun"/>
            </a:endParaRPr>
          </a:p>
          <a:p>
            <a:endParaRPr lang="zh-CN"/>
          </a:p>
        </p:txBody>
      </p:sp>
      <p:pic>
        <p:nvPicPr>
          <p:cNvPr id="7" name="图片 6"/>
          <p:cNvPicPr>
            <a:picLocks noChangeAspect="1"/>
          </p:cNvPicPr>
          <p:nvPr/>
        </p:nvPicPr>
        <p:blipFill>
          <a:blip r:embed="rId2"/>
          <a:stretch>
            <a:fillRect/>
          </a:stretch>
        </p:blipFill>
        <p:spPr bwMode="auto">
          <a:xfrm>
            <a:off x="117956" y="2409581"/>
            <a:ext cx="8908087" cy="3691281"/>
          </a:xfrm>
          <a:prstGeom prst="rect">
            <a:avLst/>
          </a:prstGeom>
        </p:spPr>
      </p:pic>
      <p:sp>
        <p:nvSpPr>
          <p:cNvPr id="9" name="标题 1"/>
          <p:cNvSpPr>
            <a:spLocks noGrp="1"/>
          </p:cNvSpPr>
          <p:nvPr/>
        </p:nvSpPr>
        <p:spPr bwMode="auto">
          <a:xfrm>
            <a:off x="117956" y="388003"/>
            <a:ext cx="8998323" cy="1325563"/>
          </a:xfrm>
          <a:prstGeom prst="rect">
            <a:avLst/>
          </a:prstGeom>
        </p:spPr>
        <p:txBody>
          <a:bodyPr vert="horz" lIns="91440" tIns="45720" rIns="91440" bIns="45720" rtlCol="0" anchor="ctr">
            <a:normAutofit/>
          </a:bodyPr>
          <a:lstStyle>
            <a:defPPr>
              <a:defRPr lang="zh-CN"/>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r>
              <a:rPr lang="zh-CN" sz="3600">
                <a:latin typeface="SimSun"/>
                <a:ea typeface="SimSun"/>
                <a:cs typeface="SimSun"/>
              </a:rPr>
              <a:t>使用</a:t>
            </a:r>
            <a:r>
              <a:rPr lang="en-US" sz="3600">
                <a:latin typeface="Times New Roman"/>
                <a:ea typeface="Times New Roman"/>
                <a:cs typeface="Times New Roman"/>
              </a:rPr>
              <a:t>Springboot + Elasticsearch</a:t>
            </a:r>
            <a:r>
              <a:rPr lang="zh-CN" sz="3600">
                <a:latin typeface="SimSun"/>
                <a:ea typeface="SimSun"/>
                <a:cs typeface="SimSun"/>
              </a:rPr>
              <a:t>实现动态管理</a:t>
            </a:r>
            <a:endParaRPr sz="3600">
              <a:latin typeface="SimSun"/>
              <a:ea typeface="SimSun"/>
              <a:cs typeface="SimSun"/>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bwMode="auto">
          <a:xfrm>
            <a:off x="628649" y="1825625"/>
            <a:ext cx="7886700" cy="4351338"/>
          </a:xfrm>
          <a:prstGeom prst="rect">
            <a:avLst/>
          </a:prstGeom>
        </p:spPr>
        <p:txBody>
          <a:bodyPr/>
          <a:lstStyle/>
          <a:p>
            <a:pPr marL="0" indent="0">
              <a:buNone/>
            </a:pPr>
            <a:r>
              <a:rPr lang="en-US" b="0"/>
              <a:t>③</a:t>
            </a:r>
            <a:r>
              <a:rPr lang="en-US"/>
              <a:t>. </a:t>
            </a:r>
            <a:r>
              <a:rPr lang="zh-CN">
                <a:latin typeface="SimSun"/>
                <a:ea typeface="SimSun"/>
                <a:cs typeface="SimSun"/>
              </a:rPr>
              <a:t>配置</a:t>
            </a:r>
            <a:r>
              <a:rPr lang="en-US">
                <a:latin typeface="Times New Roman"/>
                <a:ea typeface="Times New Roman"/>
                <a:cs typeface="Times New Roman"/>
              </a:rPr>
              <a:t>SpringRunner</a:t>
            </a:r>
            <a:endParaRPr lang="en-US"/>
          </a:p>
          <a:p>
            <a:endParaRPr lang="zh-CN"/>
          </a:p>
        </p:txBody>
      </p:sp>
      <p:pic>
        <p:nvPicPr>
          <p:cNvPr id="5" name="图片 4"/>
          <p:cNvPicPr>
            <a:picLocks noChangeAspect="1"/>
          </p:cNvPicPr>
          <p:nvPr/>
        </p:nvPicPr>
        <p:blipFill>
          <a:blip r:embed="rId2"/>
          <a:srcRect r="29724" b="48769"/>
          <a:stretch>
            <a:fillRect/>
          </a:stretch>
        </p:blipFill>
        <p:spPr bwMode="auto">
          <a:xfrm>
            <a:off x="1017692" y="2598555"/>
            <a:ext cx="7108614" cy="2401485"/>
          </a:xfrm>
          <a:prstGeom prst="rect">
            <a:avLst/>
          </a:prstGeom>
        </p:spPr>
      </p:pic>
      <p:sp>
        <p:nvSpPr>
          <p:cNvPr id="2" name="标题 1"/>
          <p:cNvSpPr>
            <a:spLocks noGrp="1"/>
          </p:cNvSpPr>
          <p:nvPr/>
        </p:nvSpPr>
        <p:spPr bwMode="auto">
          <a:xfrm>
            <a:off x="145677" y="399209"/>
            <a:ext cx="8998323" cy="1325563"/>
          </a:xfrm>
          <a:prstGeom prst="rect">
            <a:avLst/>
          </a:prstGeom>
        </p:spPr>
        <p:txBody>
          <a:bodyPr vert="horz" lIns="91440" tIns="45720" rIns="91440" bIns="45720" rtlCol="0" anchor="ctr">
            <a:normAutofit/>
          </a:bodyPr>
          <a:lstStyle>
            <a:defPPr>
              <a:defRPr lang="zh-CN"/>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r>
              <a:rPr lang="zh-CN" sz="3600">
                <a:latin typeface="SimSun"/>
                <a:ea typeface="SimSun"/>
                <a:cs typeface="SimSun"/>
              </a:rPr>
              <a:t>使用</a:t>
            </a:r>
            <a:r>
              <a:rPr lang="en-US" sz="3600">
                <a:latin typeface="Times New Roman"/>
                <a:ea typeface="Times New Roman"/>
                <a:cs typeface="Times New Roman"/>
              </a:rPr>
              <a:t>Springboot + Elasticsearch</a:t>
            </a:r>
            <a:r>
              <a:rPr lang="zh-CN" sz="3600">
                <a:latin typeface="SimSun"/>
                <a:ea typeface="SimSun"/>
                <a:cs typeface="SimSun"/>
              </a:rPr>
              <a:t>实现动态管理</a:t>
            </a:r>
            <a:endParaRPr sz="3600">
              <a:latin typeface="SimSun"/>
              <a:ea typeface="SimSun"/>
              <a:cs typeface="SimSun"/>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bwMode="auto">
          <a:prstGeom prst="rect">
            <a:avLst/>
          </a:prstGeom>
        </p:spPr>
        <p:txBody>
          <a:bodyPr/>
          <a:lstStyle/>
          <a:p>
            <a:pPr marL="0" indent="0">
              <a:buNone/>
            </a:pPr>
            <a:r>
              <a:rPr lang="zh-CN" b="1">
                <a:latin typeface="SimSun"/>
                <a:ea typeface="SimSun"/>
                <a:cs typeface="SimSun"/>
              </a:rPr>
              <a:t>④</a:t>
            </a:r>
            <a:r>
              <a:rPr lang="zh-CN">
                <a:latin typeface="SimSun"/>
                <a:ea typeface="SimSun"/>
                <a:cs typeface="SimSun"/>
              </a:rPr>
              <a:t>.返回查询</a:t>
            </a:r>
            <a:r>
              <a:rPr lang="en-US">
                <a:latin typeface="Times New Roman"/>
                <a:ea typeface="Times New Roman"/>
                <a:cs typeface="Times New Roman"/>
              </a:rPr>
              <a:t>Json</a:t>
            </a:r>
            <a:r>
              <a:rPr lang="zh-CN"/>
              <a:t>：</a:t>
            </a:r>
            <a:endParaRPr lang="en-US"/>
          </a:p>
          <a:p>
            <a:endParaRPr lang="zh-CN"/>
          </a:p>
        </p:txBody>
      </p:sp>
      <p:pic>
        <p:nvPicPr>
          <p:cNvPr id="5" name="图片 4"/>
          <p:cNvPicPr>
            <a:picLocks noChangeAspect="1"/>
          </p:cNvPicPr>
          <p:nvPr/>
        </p:nvPicPr>
        <p:blipFill>
          <a:blip r:embed="rId2"/>
          <a:srcRect r="2972"/>
          <a:stretch>
            <a:fillRect/>
          </a:stretch>
        </p:blipFill>
        <p:spPr bwMode="auto">
          <a:xfrm>
            <a:off x="177581" y="2321837"/>
            <a:ext cx="8837154" cy="1857012"/>
          </a:xfrm>
          <a:prstGeom prst="rect">
            <a:avLst/>
          </a:prstGeom>
        </p:spPr>
      </p:pic>
      <p:pic>
        <p:nvPicPr>
          <p:cNvPr id="7" name="图片 6"/>
          <p:cNvPicPr>
            <a:picLocks noChangeAspect="1"/>
          </p:cNvPicPr>
          <p:nvPr/>
        </p:nvPicPr>
        <p:blipFill>
          <a:blip r:embed="rId3"/>
          <a:srcRect r="3382"/>
          <a:stretch>
            <a:fillRect/>
          </a:stretch>
        </p:blipFill>
        <p:spPr bwMode="auto">
          <a:xfrm>
            <a:off x="177579" y="4178849"/>
            <a:ext cx="8825949" cy="1969771"/>
          </a:xfrm>
          <a:prstGeom prst="rect">
            <a:avLst/>
          </a:prstGeom>
        </p:spPr>
      </p:pic>
      <p:sp>
        <p:nvSpPr>
          <p:cNvPr id="2" name="标题 1"/>
          <p:cNvSpPr>
            <a:spLocks noGrp="1"/>
          </p:cNvSpPr>
          <p:nvPr/>
        </p:nvSpPr>
        <p:spPr bwMode="auto">
          <a:xfrm>
            <a:off x="330177" y="365125"/>
            <a:ext cx="8998323" cy="1325563"/>
          </a:xfrm>
          <a:prstGeom prst="rect">
            <a:avLst/>
          </a:prstGeom>
        </p:spPr>
        <p:txBody>
          <a:bodyPr vert="horz" lIns="91440" tIns="45720" rIns="91440" bIns="45720" rtlCol="0" anchor="ctr">
            <a:normAutofit/>
          </a:bodyPr>
          <a:lstStyle>
            <a:defPPr>
              <a:defRPr lang="zh-CN"/>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r>
              <a:rPr lang="zh-CN" sz="3600">
                <a:latin typeface="SimSun"/>
                <a:ea typeface="SimSun"/>
                <a:cs typeface="SimSun"/>
              </a:rPr>
              <a:t>使用</a:t>
            </a:r>
            <a:r>
              <a:rPr lang="en-US" sz="3600">
                <a:latin typeface="Times New Roman"/>
                <a:ea typeface="Times New Roman"/>
                <a:cs typeface="Times New Roman"/>
              </a:rPr>
              <a:t>Springboot + Elasticsearch</a:t>
            </a:r>
            <a:r>
              <a:rPr lang="zh-CN" sz="3600">
                <a:latin typeface="SimSun"/>
                <a:ea typeface="SimSun"/>
                <a:cs typeface="SimSun"/>
              </a:rPr>
              <a:t>实现动态管理</a:t>
            </a:r>
            <a:endParaRPr sz="3600">
              <a:latin typeface="SimSun"/>
              <a:ea typeface="SimSun"/>
              <a:cs typeface="SimSun"/>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zh-CN" sz="3600">
                <a:latin typeface="SimSun"/>
                <a:ea typeface="SimSun"/>
                <a:cs typeface="SimSun"/>
              </a:rPr>
              <a:t>调用训练模型</a:t>
            </a:r>
            <a:r>
              <a:rPr lang="en-US" sz="3600">
                <a:latin typeface="Times New Roman"/>
                <a:ea typeface="Times New Roman"/>
                <a:cs typeface="Times New Roman"/>
              </a:rPr>
              <a:t>API</a:t>
            </a:r>
            <a:r>
              <a:rPr lang="zh-CN" sz="3600">
                <a:latin typeface="SimSun"/>
                <a:ea typeface="SimSun"/>
                <a:cs typeface="SimSun"/>
              </a:rPr>
              <a:t>进行中英文翻译</a:t>
            </a:r>
            <a:endParaRPr/>
          </a:p>
        </p:txBody>
      </p:sp>
      <p:sp>
        <p:nvSpPr>
          <p:cNvPr id="3" name="内容占位符 2"/>
          <p:cNvSpPr>
            <a:spLocks noGrp="1"/>
          </p:cNvSpPr>
          <p:nvPr>
            <p:ph idx="1"/>
          </p:nvPr>
        </p:nvSpPr>
        <p:spPr bwMode="auto">
          <a:prstGeom prst="rect">
            <a:avLst/>
          </a:prstGeom>
        </p:spPr>
        <p:txBody>
          <a:bodyPr/>
          <a:lstStyle/>
          <a:p>
            <a:endParaRPr/>
          </a:p>
        </p:txBody>
      </p:sp>
      <p:pic>
        <p:nvPicPr>
          <p:cNvPr id="6" name="图片 5"/>
          <p:cNvPicPr/>
          <p:nvPr/>
        </p:nvPicPr>
        <p:blipFill>
          <a:blip r:embed="rId2"/>
          <a:stretch>
            <a:fillRect/>
          </a:stretch>
        </p:blipFill>
        <p:spPr bwMode="auto">
          <a:xfrm>
            <a:off x="628650" y="1690688"/>
            <a:ext cx="7867607" cy="495967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xfrm>
            <a:off x="2552529" y="3085294"/>
            <a:ext cx="4131191" cy="687410"/>
          </a:xfrm>
          <a:prstGeom prst="rect">
            <a:avLst/>
          </a:prstGeom>
        </p:spPr>
        <p:txBody>
          <a:bodyPr>
            <a:normAutofit fontScale="90000"/>
          </a:bodyPr>
          <a:lstStyle/>
          <a:p>
            <a:pPr algn="ctr"/>
            <a:r>
              <a:t>成果展示</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t>成果展示--</a:t>
            </a:r>
            <a:r>
              <a:rPr lang="zh-CN" sz="3200"/>
              <a:t>中英结果展示界面</a:t>
            </a:r>
            <a:endParaRPr/>
          </a:p>
        </p:txBody>
      </p:sp>
      <p:pic>
        <p:nvPicPr>
          <p:cNvPr id="11" name="图片 10"/>
          <p:cNvPicPr>
            <a:picLocks noChangeAspect="1"/>
          </p:cNvPicPr>
          <p:nvPr/>
        </p:nvPicPr>
        <p:blipFill>
          <a:blip r:embed="rId2"/>
          <a:stretch>
            <a:fillRect/>
          </a:stretch>
        </p:blipFill>
        <p:spPr bwMode="auto">
          <a:xfrm>
            <a:off x="209421" y="4033175"/>
            <a:ext cx="8725157" cy="2067235"/>
          </a:xfrm>
          <a:prstGeom prst="rect">
            <a:avLst/>
          </a:prstGeom>
        </p:spPr>
      </p:pic>
      <p:pic>
        <p:nvPicPr>
          <p:cNvPr id="13" name="图片 12"/>
          <p:cNvPicPr/>
          <p:nvPr/>
        </p:nvPicPr>
        <p:blipFill>
          <a:blip r:embed="rId3"/>
          <a:stretch>
            <a:fillRect/>
          </a:stretch>
        </p:blipFill>
        <p:spPr bwMode="auto">
          <a:xfrm>
            <a:off x="209421" y="1609696"/>
            <a:ext cx="8723186" cy="2186696"/>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bwMode="auto">
          <a:prstGeom prst="rect">
            <a:avLst/>
          </a:prstGeom>
        </p:spPr>
        <p:txBody>
          <a:bodyPr/>
          <a:lstStyle/>
          <a:p>
            <a:r>
              <a:rPr lang="en-US" sz="2800" b="0" i="0" u="none" strike="noStrike" cap="none" spc="0" dirty="0">
                <a:solidFill>
                  <a:schemeClr val="tx1"/>
                </a:solidFill>
                <a:latin typeface="宋体" panose="02010600030101010101" pitchFamily="2" charset="-122"/>
                <a:ea typeface="宋体" panose="02010600030101010101" pitchFamily="2" charset="-122"/>
                <a:cs typeface="等线"/>
              </a:rPr>
              <a:t>一、作为一名新人，我们觉得在初涉阶段，我们首先要做到的是多向前辈及同学学习工作经验。我认为工作经验是极其重要的，学习工作经验能够帮助我在工作中少走弯路，提高工作效率和工作质量。</a:t>
            </a:r>
          </a:p>
        </p:txBody>
      </p:sp>
      <p:sp>
        <p:nvSpPr>
          <p:cNvPr id="2" name="标题 1"/>
          <p:cNvSpPr>
            <a:spLocks noGrp="1"/>
          </p:cNvSpPr>
          <p:nvPr>
            <p:ph type="title"/>
          </p:nvPr>
        </p:nvSpPr>
        <p:spPr bwMode="auto">
          <a:prstGeom prst="rect">
            <a:avLst/>
          </a:prstGeom>
        </p:spPr>
        <p:txBody>
          <a:bodyPr/>
          <a:lstStyle/>
          <a:p>
            <a:r>
              <a:rPr dirty="0" err="1">
                <a:latin typeface="宋体" panose="02010600030101010101" pitchFamily="2" charset="-122"/>
                <a:ea typeface="宋体" panose="02010600030101010101" pitchFamily="2" charset="-122"/>
              </a:rPr>
              <a:t>总结与展望</a:t>
            </a:r>
            <a:endParaRPr dirty="0">
              <a:latin typeface="宋体" panose="02010600030101010101" pitchFamily="2" charset="-122"/>
              <a:ea typeface="宋体" panose="02010600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lang="zh-CN" altLang="en-US" dirty="0">
                <a:latin typeface="宋体" panose="02010600030101010101" pitchFamily="2" charset="-122"/>
                <a:ea typeface="宋体" panose="02010600030101010101" pitchFamily="2" charset="-122"/>
              </a:rPr>
              <a:t>总结与展望</a:t>
            </a:r>
          </a:p>
        </p:txBody>
      </p:sp>
      <p:sp>
        <p:nvSpPr>
          <p:cNvPr id="3" name="内容占位符 2"/>
          <p:cNvSpPr>
            <a:spLocks noGrp="1"/>
          </p:cNvSpPr>
          <p:nvPr>
            <p:ph idx="1"/>
          </p:nvPr>
        </p:nvSpPr>
        <p:spPr bwMode="auto">
          <a:prstGeom prst="rect">
            <a:avLst/>
          </a:prstGeom>
        </p:spPr>
        <p:txBody>
          <a:bodyPr>
            <a:normAutofit/>
          </a:bodyPr>
          <a:lstStyle/>
          <a:p>
            <a:r>
              <a:rPr lang="en-US" dirty="0">
                <a:latin typeface="宋体" panose="02010600030101010101" pitchFamily="2" charset="-122"/>
                <a:ea typeface="宋体" panose="02010600030101010101" pitchFamily="2" charset="-122"/>
              </a:rPr>
              <a:t>二、无论工作任务艰巨困难以否，我们都要做到坚持与用心。我们觉得能够做到坚持与用心，是进行工作的首要条件，没有这两个条件，谈何进行工作、谈何完成任务?而卧深知当初选择进入外联部的最终目的，那就是通过工作而获取实践经验并最终完成个人锻炼与个人素质的提高。</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p:spPr>
        <p:txBody>
          <a:bodyPr/>
          <a:lstStyle/>
          <a:p>
            <a:r>
              <a:rPr dirty="0" err="1">
                <a:latin typeface="宋体" panose="02010600030101010101" pitchFamily="2" charset="-122"/>
                <a:ea typeface="宋体" panose="02010600030101010101" pitchFamily="2" charset="-122"/>
              </a:rPr>
              <a:t>总结与展望</a:t>
            </a:r>
            <a:endParaRPr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bwMode="auto">
          <a:prstGeom prst="rect">
            <a:avLst/>
          </a:prstGeom>
        </p:spPr>
        <p:txBody>
          <a:bodyPr/>
          <a:lstStyle/>
          <a:p>
            <a:r>
              <a:rPr lang="en-US" dirty="0">
                <a:latin typeface="宋体" panose="02010600030101010101" pitchFamily="2" charset="-122"/>
                <a:ea typeface="宋体" panose="02010600030101010101" pitchFamily="2" charset="-122"/>
              </a:rPr>
              <a:t>三、积极团结组员，向团队靠拢。我认为团队精神在一个团体工作中也发挥很重要的作用，它就像是一种催化剂，使团体更好更快完成工作任务。所以在未来一年的工作中我要做到以大局为重，从整体出发，个人利益服从整体利益，积极团结队友与组员，以达到整体的最优目标，为建设新时代中国特色社会和为中华民族伟大复兴而奋斗。</a:t>
            </a:r>
            <a:endParaRPr dirty="0">
              <a:latin typeface="宋体" panose="02010600030101010101" pitchFamily="2" charset="-122"/>
              <a:ea typeface="宋体" panose="02010600030101010101" pitchFamily="2" charset="-122"/>
            </a:endParaRPr>
          </a:p>
          <a:p>
            <a:endParaRPr dirty="0">
              <a:latin typeface="宋体" panose="02010600030101010101" pitchFamily="2" charset="-122"/>
              <a:ea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bwMode="auto">
          <a:prstGeom prst="rect">
            <a:avLst/>
          </a:prstGeom>
          <a:effectLst/>
        </p:spPr>
        <p:txBody>
          <a:bodyPr/>
          <a:lstStyle/>
          <a:p>
            <a:r>
              <a:rPr lang="zh-CN" dirty="0">
                <a:effectLst>
                  <a:glow rad="38100">
                    <a:schemeClr val="bg1">
                      <a:lumMod val="65000"/>
                      <a:lumOff val="35000"/>
                      <a:alpha val="40000"/>
                    </a:schemeClr>
                  </a:glow>
                </a:effectLst>
                <a:latin typeface="SimSun"/>
                <a:ea typeface="SimSun"/>
                <a:cs typeface="SimSun"/>
              </a:rPr>
              <a:t>背景与意义</a:t>
            </a:r>
            <a:endParaRPr dirty="0">
              <a:latin typeface="SimSun"/>
              <a:ea typeface="SimSun"/>
              <a:cs typeface="SimSun"/>
            </a:endParaRPr>
          </a:p>
        </p:txBody>
      </p:sp>
      <p:sp>
        <p:nvSpPr>
          <p:cNvPr id="3" name="内容占位符 2"/>
          <p:cNvSpPr>
            <a:spLocks noGrp="1"/>
          </p:cNvSpPr>
          <p:nvPr>
            <p:ph idx="1"/>
          </p:nvPr>
        </p:nvSpPr>
        <p:spPr bwMode="auto">
          <a:xfrm>
            <a:off x="818348" y="1543665"/>
            <a:ext cx="7511472" cy="2523118"/>
          </a:xfrm>
          <a:prstGeom prst="rect">
            <a:avLst/>
          </a:prstGeom>
        </p:spPr>
        <p:txBody>
          <a:bodyPr/>
          <a:lstStyle/>
          <a:p>
            <a:pPr marL="0" indent="0">
              <a:buNone/>
            </a:pPr>
            <a:r>
              <a:rPr sz="3200" b="0" i="0" u="none" strike="noStrike" dirty="0" err="1">
                <a:solidFill>
                  <a:srgbClr val="333333"/>
                </a:solidFill>
                <a:latin typeface="SimSun"/>
                <a:ea typeface="SimSun"/>
                <a:cs typeface="SimSun"/>
              </a:rPr>
              <a:t>机器翻译，又可称为自动翻译，是利用计算机将一种自然语言</a:t>
            </a:r>
            <a:r>
              <a:rPr sz="3200" b="0" i="0" u="none" strike="noStrike" dirty="0">
                <a:solidFill>
                  <a:srgbClr val="333333"/>
                </a:solidFill>
                <a:latin typeface="SimSun"/>
                <a:ea typeface="SimSun"/>
                <a:cs typeface="SimSun"/>
              </a:rPr>
              <a:t>(</a:t>
            </a:r>
            <a:r>
              <a:rPr sz="3200" b="0" i="0" u="none" strike="noStrike" dirty="0" err="1">
                <a:solidFill>
                  <a:srgbClr val="333333"/>
                </a:solidFill>
                <a:latin typeface="SimSun"/>
                <a:ea typeface="SimSun"/>
                <a:cs typeface="SimSun"/>
              </a:rPr>
              <a:t>源语言</a:t>
            </a:r>
            <a:r>
              <a:rPr sz="3200" b="0" i="0" u="none" strike="noStrike" dirty="0">
                <a:solidFill>
                  <a:srgbClr val="333333"/>
                </a:solidFill>
                <a:latin typeface="SimSun"/>
                <a:ea typeface="SimSun"/>
                <a:cs typeface="SimSun"/>
              </a:rPr>
              <a:t>)</a:t>
            </a:r>
            <a:r>
              <a:rPr sz="3200" b="0" i="0" u="none" strike="noStrike" dirty="0" err="1">
                <a:solidFill>
                  <a:srgbClr val="333333"/>
                </a:solidFill>
                <a:latin typeface="SimSun"/>
                <a:ea typeface="SimSun"/>
                <a:cs typeface="SimSun"/>
              </a:rPr>
              <a:t>转换为另一种自然语言</a:t>
            </a:r>
            <a:r>
              <a:rPr sz="3200" b="0" i="0" u="none" strike="noStrike" dirty="0">
                <a:solidFill>
                  <a:srgbClr val="333333"/>
                </a:solidFill>
                <a:latin typeface="SimSun"/>
                <a:ea typeface="SimSun"/>
                <a:cs typeface="SimSun"/>
              </a:rPr>
              <a:t>(</a:t>
            </a:r>
            <a:r>
              <a:rPr sz="3200" b="0" i="0" u="none" strike="noStrike" dirty="0" err="1">
                <a:solidFill>
                  <a:srgbClr val="333333"/>
                </a:solidFill>
                <a:latin typeface="SimSun"/>
                <a:ea typeface="SimSun"/>
                <a:cs typeface="SimSun"/>
              </a:rPr>
              <a:t>目标语言</a:t>
            </a:r>
            <a:r>
              <a:rPr sz="3200" b="0" i="0" u="none" strike="noStrike" dirty="0">
                <a:solidFill>
                  <a:srgbClr val="333333"/>
                </a:solidFill>
                <a:latin typeface="SimSun"/>
                <a:ea typeface="SimSun"/>
                <a:cs typeface="SimSun"/>
              </a:rPr>
              <a:t>)</a:t>
            </a:r>
            <a:r>
              <a:rPr sz="3200" b="0" i="0" u="none" strike="noStrike" dirty="0" err="1">
                <a:solidFill>
                  <a:srgbClr val="333333"/>
                </a:solidFill>
                <a:latin typeface="SimSun"/>
                <a:ea typeface="SimSun"/>
                <a:cs typeface="SimSun"/>
              </a:rPr>
              <a:t>的过程</a:t>
            </a:r>
            <a:r>
              <a:rPr sz="3200" b="0" i="0" u="none" strike="noStrike" dirty="0">
                <a:solidFill>
                  <a:srgbClr val="333333"/>
                </a:solidFill>
                <a:latin typeface="SimSun"/>
                <a:ea typeface="SimSun"/>
                <a:cs typeface="SimSun"/>
              </a:rPr>
              <a:t>。</a:t>
            </a:r>
            <a:endParaRPr dirty="0">
              <a:latin typeface="SimSun"/>
              <a:ea typeface="SimSun"/>
              <a:cs typeface="SimSun"/>
            </a:endParaRPr>
          </a:p>
          <a:p>
            <a:pPr marL="0" indent="0">
              <a:buNone/>
            </a:pPr>
            <a:endParaRPr sz="2800" b="0" i="0" u="none" strike="noStrike" dirty="0">
              <a:solidFill>
                <a:srgbClr val="333333"/>
              </a:solidFill>
              <a:latin typeface="SimSun"/>
              <a:ea typeface="SimSun"/>
              <a:cs typeface="SimSun"/>
            </a:endParaRPr>
          </a:p>
        </p:txBody>
      </p:sp>
      <p:pic>
        <p:nvPicPr>
          <p:cNvPr id="5" name="图片 4">
            <a:extLst>
              <a:ext uri="{FF2B5EF4-FFF2-40B4-BE49-F238E27FC236}">
                <a16:creationId xmlns:a16="http://schemas.microsoft.com/office/drawing/2014/main" id="{E63C0703-9F42-46AD-9BD7-5DF07107E008}"/>
              </a:ext>
            </a:extLst>
          </p:cNvPr>
          <p:cNvPicPr>
            <a:picLocks noChangeAspect="1"/>
          </p:cNvPicPr>
          <p:nvPr/>
        </p:nvPicPr>
        <p:blipFill rotWithShape="1">
          <a:blip r:embed="rId3"/>
          <a:srcRect l="827"/>
          <a:stretch/>
        </p:blipFill>
        <p:spPr>
          <a:xfrm>
            <a:off x="1111045" y="3648095"/>
            <a:ext cx="4322942" cy="26138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bwMode="auto">
          <a:xfrm>
            <a:off x="1917274" y="2959174"/>
            <a:ext cx="5310999" cy="670913"/>
          </a:xfrm>
          <a:prstGeom prst="rect">
            <a:avLst/>
          </a:prstGeom>
          <a:noFill/>
        </p:spPr>
        <p:txBody>
          <a:bodyPr vertOverflow="overflow" horzOverflow="overflow" vert="horz" wrap="square" lIns="91440" tIns="45720" rIns="91440" bIns="45720" numCol="1" rtlCol="0" fromWordArt="0" anchor="t" anchorCtr="0" forceAA="0">
            <a:spAutoFit/>
          </a:bodyPr>
          <a:lstStyle/>
          <a:p>
            <a:pPr algn="ctr"/>
            <a:r>
              <a:rPr sz="4000">
                <a:solidFill>
                  <a:srgbClr val="2B3033"/>
                </a:solidFill>
                <a:latin typeface="SimSun"/>
                <a:ea typeface="SimSun"/>
                <a:cs typeface="SimSun"/>
              </a:rPr>
              <a:t>谢谢！</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xfrm>
            <a:off x="2552529" y="3085294"/>
            <a:ext cx="4131191" cy="687410"/>
          </a:xfrm>
          <a:prstGeom prst="rect">
            <a:avLst/>
          </a:prstGeom>
        </p:spPr>
        <p:txBody>
          <a:bodyPr>
            <a:normAutofit fontScale="90000"/>
          </a:bodyPr>
          <a:lstStyle/>
          <a:p>
            <a:pPr algn="ctr"/>
            <a:r>
              <a:t>组内分工</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bwMode="auto">
          <a:xfrm>
            <a:off x="885583" y="1039707"/>
            <a:ext cx="7511471" cy="4778586"/>
          </a:xfrm>
          <a:prstGeom prst="rect">
            <a:avLst/>
          </a:prstGeom>
        </p:spPr>
        <p:txBody>
          <a:bodyPr/>
          <a:lstStyle/>
          <a:p>
            <a:pPr marL="0" indent="0">
              <a:buNone/>
            </a:pPr>
            <a:r>
              <a:rPr lang="en-US" sz="2800" dirty="0" err="1">
                <a:latin typeface="SimSun"/>
                <a:ea typeface="SimSun"/>
                <a:cs typeface="SimSun"/>
              </a:rPr>
              <a:t>殷绍轩：负责数据制作、模型调研、报告的撰写和幻灯片的制作</a:t>
            </a:r>
            <a:endParaRPr dirty="0"/>
          </a:p>
          <a:p>
            <a:pPr marL="0" indent="0">
              <a:buNone/>
            </a:pPr>
            <a:r>
              <a:rPr lang="en-US" sz="2800" dirty="0" err="1">
                <a:latin typeface="SimSun"/>
                <a:ea typeface="SimSun"/>
                <a:cs typeface="SimSun"/>
              </a:rPr>
              <a:t>许志豪：负责模型的训练与翻译API的创建</a:t>
            </a:r>
            <a:endParaRPr lang="en-US" sz="2800" dirty="0">
              <a:latin typeface="SimSun"/>
              <a:ea typeface="SimSun"/>
              <a:cs typeface="SimSun"/>
            </a:endParaRPr>
          </a:p>
          <a:p>
            <a:pPr marL="0" indent="0">
              <a:buNone/>
            </a:pPr>
            <a:r>
              <a:rPr lang="en-US" sz="2800" dirty="0" err="1">
                <a:latin typeface="SimSun"/>
                <a:ea typeface="SimSun"/>
                <a:cs typeface="SimSun"/>
              </a:rPr>
              <a:t>陈浩：负责前后端的搭建与连接</a:t>
            </a:r>
            <a:endParaRPr lang="en-US" sz="2800" dirty="0">
              <a:latin typeface="SimSun"/>
              <a:ea typeface="SimSun"/>
              <a:cs typeface="SimSun"/>
            </a:endParaRPr>
          </a:p>
          <a:p>
            <a:pPr marL="0" indent="0">
              <a:buNone/>
            </a:pPr>
            <a:endParaRPr lang="en-US" sz="2800" dirty="0">
              <a:latin typeface="SimSun"/>
              <a:ea typeface="SimSun"/>
              <a:cs typeface="SimSun"/>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bwMode="auto">
          <a:xfrm>
            <a:off x="3434580" y="3146955"/>
            <a:ext cx="2274840" cy="564090"/>
          </a:xfrm>
          <a:prstGeom prst="rect">
            <a:avLst/>
          </a:prstGeom>
        </p:spPr>
        <p:txBody>
          <a:bodyPr>
            <a:normAutofit fontScale="90000"/>
          </a:bodyPr>
          <a:lstStyle/>
          <a:p>
            <a:r>
              <a:rPr lang="zh-CN"/>
              <a:t>项目内容</a:t>
            </a:r>
            <a:endParaRPr/>
          </a:p>
        </p:txBody>
      </p:sp>
      <p:sp>
        <p:nvSpPr>
          <p:cNvPr id="3" name="Text Placeholder 2"/>
          <p:cNvSpPr>
            <a:spLocks noGrp="1"/>
          </p:cNvSpPr>
          <p:nvPr/>
        </p:nvSpPr>
        <p:spPr bwMode="auto">
          <a:xfrm>
            <a:off x="3316519" y="3988763"/>
            <a:ext cx="2510961" cy="1582253"/>
          </a:xfrm>
          <a:prstGeom prst="rect">
            <a:avLst/>
          </a:prstGeom>
        </p:spPr>
        <p:txBody>
          <a:bodyPr vert="horz" lIns="91440" tIns="45720" rIns="91440" bIns="45720" rtlCol="0" anchor="t"/>
          <a:lstStyle>
            <a:defPPr>
              <a:defRPr lang="en-US"/>
            </a:defPPr>
            <a:lvl1pPr marL="0" indent="0" algn="r">
              <a:buNone/>
              <a:defRPr sz="2400">
                <a:solidFill>
                  <a:schemeClr val="bg2">
                    <a:lumMod val="90000"/>
                    <a:lumOff val="10000"/>
                  </a:schemeClr>
                </a:solidFill>
                <a:latin typeface="仿宋"/>
                <a:ea typeface="仿宋"/>
                <a:cs typeface="仿宋"/>
              </a:defRPr>
            </a:lvl1pPr>
            <a:lvl2pPr marL="457200" indent="0" algn="l">
              <a:buNone/>
              <a:defRPr sz="1800">
                <a:solidFill>
                  <a:schemeClr val="tx1">
                    <a:tint val="75000"/>
                  </a:schemeClr>
                </a:solidFill>
                <a:latin typeface="+mn-lt"/>
                <a:ea typeface="+mn-ea"/>
                <a:cs typeface="+mn-cs"/>
              </a:defRPr>
            </a:lvl2pPr>
            <a:lvl3pPr marL="914400" indent="0" algn="l">
              <a:buNone/>
              <a:defRPr sz="1600">
                <a:solidFill>
                  <a:schemeClr val="tx1">
                    <a:tint val="75000"/>
                  </a:schemeClr>
                </a:solidFill>
                <a:latin typeface="+mn-lt"/>
                <a:ea typeface="+mn-ea"/>
                <a:cs typeface="+mn-cs"/>
              </a:defRPr>
            </a:lvl3pPr>
            <a:lvl4pPr marL="1371600" indent="0" algn="l">
              <a:buNone/>
              <a:defRPr sz="1400">
                <a:solidFill>
                  <a:schemeClr val="tx1">
                    <a:tint val="75000"/>
                  </a:schemeClr>
                </a:solidFill>
                <a:latin typeface="+mn-lt"/>
                <a:ea typeface="+mn-ea"/>
                <a:cs typeface="+mn-cs"/>
              </a:defRPr>
            </a:lvl4pPr>
            <a:lvl5pPr marL="1828800" indent="0" algn="l">
              <a:buNone/>
              <a:defRPr sz="1400">
                <a:solidFill>
                  <a:schemeClr val="tx1">
                    <a:tint val="75000"/>
                  </a:schemeClr>
                </a:solidFill>
                <a:latin typeface="+mn-lt"/>
                <a:ea typeface="+mn-ea"/>
                <a:cs typeface="+mn-cs"/>
              </a:defRPr>
            </a:lvl5pPr>
            <a:lvl6pPr marL="2286000" indent="0" algn="l">
              <a:buNone/>
              <a:defRPr sz="1400">
                <a:solidFill>
                  <a:schemeClr val="tx1">
                    <a:tint val="75000"/>
                  </a:schemeClr>
                </a:solidFill>
                <a:latin typeface="+mn-lt"/>
                <a:ea typeface="+mn-ea"/>
                <a:cs typeface="+mn-cs"/>
              </a:defRPr>
            </a:lvl6pPr>
            <a:lvl7pPr marL="2743200" indent="0" algn="l">
              <a:buNone/>
              <a:defRPr sz="1400">
                <a:solidFill>
                  <a:schemeClr val="tx1">
                    <a:tint val="75000"/>
                  </a:schemeClr>
                </a:solidFill>
                <a:latin typeface="+mn-lt"/>
                <a:ea typeface="+mn-ea"/>
                <a:cs typeface="+mn-cs"/>
              </a:defRPr>
            </a:lvl7pPr>
            <a:lvl8pPr marL="3200400" indent="0" algn="l">
              <a:buNone/>
              <a:defRPr sz="1400">
                <a:solidFill>
                  <a:schemeClr val="tx1">
                    <a:tint val="75000"/>
                  </a:schemeClr>
                </a:solidFill>
                <a:latin typeface="+mn-lt"/>
                <a:ea typeface="+mn-ea"/>
                <a:cs typeface="+mn-cs"/>
              </a:defRPr>
            </a:lvl8pPr>
            <a:lvl9pPr marL="3657600" indent="0" algn="l">
              <a:buNone/>
              <a:defRPr sz="1400">
                <a:solidFill>
                  <a:schemeClr val="tx1">
                    <a:tint val="75000"/>
                  </a:schemeClr>
                </a:solidFill>
                <a:latin typeface="+mn-lt"/>
                <a:ea typeface="+mn-ea"/>
                <a:cs typeface="+mn-cs"/>
              </a:defRPr>
            </a:lvl9pPr>
          </a:lstStyle>
          <a:p>
            <a:pPr algn="ctr"/>
            <a:r>
              <a:rPr sz="2800">
                <a:latin typeface="SimSun"/>
                <a:ea typeface="SimSun"/>
                <a:cs typeface="SimSun"/>
              </a:rPr>
              <a:t>1.数据处理</a:t>
            </a:r>
            <a:br>
              <a:rPr sz="2800"/>
            </a:br>
            <a:r>
              <a:rPr sz="2800">
                <a:latin typeface="SimSun"/>
                <a:ea typeface="SimSun"/>
                <a:cs typeface="SimSun"/>
              </a:rPr>
              <a:t>2.模型介绍</a:t>
            </a:r>
          </a:p>
          <a:p>
            <a:pPr algn="ctr"/>
            <a:r>
              <a:rPr sz="2800">
                <a:latin typeface="SimSun"/>
                <a:ea typeface="SimSun"/>
                <a:cs typeface="SimSun"/>
              </a:rPr>
              <a:t>3.项目部署</a:t>
            </a:r>
            <a:br>
              <a:rPr/>
            </a:br>
            <a:endParaRPr>
              <a:latin typeface="SimSun"/>
              <a:ea typeface="SimSun"/>
              <a:cs typeface="SimSun"/>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矩形 9"/>
          <p:cNvSpPr/>
          <p:nvPr/>
        </p:nvSpPr>
        <p:spPr bwMode="auto">
          <a:xfrm>
            <a:off x="1010092" y="1152250"/>
            <a:ext cx="7370819" cy="612969"/>
          </a:xfrm>
          <a:prstGeom prst="rect">
            <a:avLst/>
          </a:prstGeom>
          <a:noFill/>
        </p:spPr>
        <p:txBody>
          <a:bodyPr vertOverflow="overflow" horzOverflow="overflow" vert="horz" wrap="square" lIns="91440" tIns="45720" rIns="91440" bIns="45720" numCol="1" rtlCol="0" fromWordArt="0" anchor="t" anchorCtr="0" forceAA="0">
            <a:spAutoFit/>
          </a:bodyPr>
          <a:lstStyle/>
          <a:p>
            <a:r>
              <a:rPr>
                <a:solidFill>
                  <a:srgbClr val="2B3033"/>
                </a:solidFill>
                <a:latin typeface="SimSun"/>
                <a:ea typeface="SimSun"/>
                <a:cs typeface="SimSun"/>
              </a:rPr>
              <a:t>自制脚本，利用百度翻译API，将九十万个中文专业术词翻译为英文，并制作了九十万的中英词对，为后续的数据库的建立提供基础数据</a:t>
            </a:r>
          </a:p>
        </p:txBody>
      </p:sp>
      <p:pic>
        <p:nvPicPr>
          <p:cNvPr id="11" name="图片 10"/>
          <p:cNvPicPr/>
          <p:nvPr/>
        </p:nvPicPr>
        <p:blipFill>
          <a:blip r:embed="rId2"/>
          <a:srcRect l="9341" t="12455" r="67452" b="2370"/>
          <a:stretch>
            <a:fillRect/>
          </a:stretch>
        </p:blipFill>
        <p:spPr bwMode="auto">
          <a:xfrm>
            <a:off x="3136939" y="1937845"/>
            <a:ext cx="2870120" cy="4920154"/>
          </a:xfrm>
          <a:prstGeom prst="rect">
            <a:avLst/>
          </a:prstGeom>
        </p:spPr>
      </p:pic>
      <p:sp>
        <p:nvSpPr>
          <p:cNvPr id="12" name="矩形 11"/>
          <p:cNvSpPr/>
          <p:nvPr/>
        </p:nvSpPr>
        <p:spPr bwMode="auto">
          <a:xfrm>
            <a:off x="791511" y="535074"/>
            <a:ext cx="2892166" cy="646331"/>
          </a:xfrm>
          <a:prstGeom prst="rect">
            <a:avLst/>
          </a:prstGeom>
          <a:noFill/>
        </p:spPr>
        <p:txBody>
          <a:bodyPr vertOverflow="overflow" horzOverflow="overflow" vert="horz" wrap="square" lIns="91440" tIns="45720" rIns="91440" bIns="45720" numCol="1" rtlCol="0" fromWordArt="0" anchor="t" anchorCtr="0" forceAA="0">
            <a:spAutoFit/>
          </a:bodyPr>
          <a:lstStyle/>
          <a:p>
            <a:r>
              <a:rPr lang="zh-CN" altLang="en-US" sz="3600" dirty="0">
                <a:solidFill>
                  <a:srgbClr val="2B3033"/>
                </a:solidFill>
                <a:latin typeface="+mn-ea"/>
              </a:rPr>
              <a:t>双语词库</a:t>
            </a:r>
            <a:endParaRPr sz="3600" dirty="0">
              <a:solidFill>
                <a:srgbClr val="2B3033"/>
              </a:solidFill>
              <a:latin typeface="+mn-ea"/>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文本占位符 2"/>
          <p:cNvSpPr>
            <a:spLocks noGrp="1"/>
          </p:cNvSpPr>
          <p:nvPr/>
        </p:nvSpPr>
        <p:spPr bwMode="auto">
          <a:xfrm>
            <a:off x="791558" y="801441"/>
            <a:ext cx="6254800" cy="535547"/>
          </a:xfrm>
          <a:prstGeom prst="rect">
            <a:avLst/>
          </a:prstGeom>
        </p:spPr>
        <p:txBody>
          <a:bodyPr vert="horz" lIns="91440" tIns="45720" rIns="91440" bIns="45720" rtlCol="0" anchor="ctr"/>
          <a:lstStyle>
            <a:defPPr>
              <a:defRPr lang="en-US"/>
            </a:defPPr>
            <a:lvl1pPr marL="0" algn="l">
              <a:defRPr sz="1800">
                <a:solidFill>
                  <a:schemeClr val="tx1"/>
                </a:solidFill>
                <a:latin typeface="+mn-lt"/>
                <a:ea typeface="+mn-ea"/>
                <a:cs typeface="+mn-cs"/>
              </a:defRPr>
            </a:lvl1pPr>
            <a:lvl2pPr marL="457200" algn="l">
              <a:defRPr sz="1800">
                <a:solidFill>
                  <a:schemeClr val="tx1"/>
                </a:solidFill>
                <a:latin typeface="+mn-lt"/>
                <a:ea typeface="+mn-ea"/>
                <a:cs typeface="+mn-cs"/>
              </a:defRPr>
            </a:lvl2pPr>
            <a:lvl3pPr marL="914400" algn="l">
              <a:defRPr sz="1800">
                <a:solidFill>
                  <a:schemeClr val="tx1"/>
                </a:solidFill>
                <a:latin typeface="+mn-lt"/>
                <a:ea typeface="+mn-ea"/>
                <a:cs typeface="+mn-cs"/>
              </a:defRPr>
            </a:lvl3pPr>
            <a:lvl4pPr marL="1371600" algn="l">
              <a:defRPr sz="1800">
                <a:solidFill>
                  <a:schemeClr val="tx1"/>
                </a:solidFill>
                <a:latin typeface="+mn-lt"/>
                <a:ea typeface="+mn-ea"/>
                <a:cs typeface="+mn-cs"/>
              </a:defRPr>
            </a:lvl4pPr>
            <a:lvl5pPr marL="1828800" algn="l">
              <a:defRPr sz="1800">
                <a:solidFill>
                  <a:schemeClr val="tx1"/>
                </a:solidFill>
                <a:latin typeface="+mn-lt"/>
                <a:ea typeface="+mn-ea"/>
                <a:cs typeface="+mn-cs"/>
              </a:defRPr>
            </a:lvl5pPr>
            <a:lvl6pPr marL="2286000" algn="l">
              <a:defRPr sz="1800">
                <a:solidFill>
                  <a:schemeClr val="tx1"/>
                </a:solidFill>
                <a:latin typeface="+mn-lt"/>
                <a:ea typeface="+mn-ea"/>
                <a:cs typeface="+mn-cs"/>
              </a:defRPr>
            </a:lvl6pPr>
            <a:lvl7pPr marL="2743200" algn="l">
              <a:defRPr sz="1800">
                <a:solidFill>
                  <a:schemeClr val="tx1"/>
                </a:solidFill>
                <a:latin typeface="+mn-lt"/>
                <a:ea typeface="+mn-ea"/>
                <a:cs typeface="+mn-cs"/>
              </a:defRPr>
            </a:lvl7pPr>
            <a:lvl8pPr marL="3200400" algn="l">
              <a:defRPr sz="1800">
                <a:solidFill>
                  <a:schemeClr val="tx1"/>
                </a:solidFill>
                <a:latin typeface="+mn-lt"/>
                <a:ea typeface="+mn-ea"/>
                <a:cs typeface="+mn-cs"/>
              </a:defRPr>
            </a:lvl8pPr>
            <a:lvl9pPr marL="3657600" algn="l">
              <a:defRPr sz="1800">
                <a:solidFill>
                  <a:schemeClr val="tx1"/>
                </a:solidFill>
                <a:latin typeface="+mn-lt"/>
                <a:ea typeface="+mn-ea"/>
                <a:cs typeface="+mn-cs"/>
              </a:defRPr>
            </a:lvl9pPr>
          </a:lstStyle>
          <a:p>
            <a:pPr marL="0" indent="0">
              <a:buNone/>
            </a:pPr>
            <a:r>
              <a:rPr sz="3600">
                <a:solidFill>
                  <a:srgbClr val="2B3033"/>
                </a:solidFill>
                <a:latin typeface="SimSun"/>
                <a:ea typeface="SimSun"/>
                <a:cs typeface="SimSun"/>
              </a:rPr>
              <a:t>平行数据集</a:t>
            </a:r>
            <a:r>
              <a:rPr sz="3600">
                <a:solidFill>
                  <a:srgbClr val="2B3033"/>
                </a:solidFill>
              </a:rPr>
              <a:t>--</a:t>
            </a:r>
            <a:r>
              <a:rPr lang="en-US" sz="3600" b="0" i="0" u="none" strike="noStrike" cap="none" spc="0">
                <a:solidFill>
                  <a:srgbClr val="2B3033"/>
                </a:solidFill>
                <a:latin typeface="Times New Roman"/>
                <a:ea typeface="Times New Roman"/>
                <a:cs typeface="Times New Roman"/>
              </a:rPr>
              <a:t>PatentGLUE</a:t>
            </a:r>
            <a:endParaRPr sz="3600">
              <a:solidFill>
                <a:srgbClr val="2B3033"/>
              </a:solidFill>
              <a:latin typeface="Times New Roman"/>
              <a:ea typeface="Times New Roman"/>
              <a:cs typeface="Times New Roman"/>
            </a:endParaRPr>
          </a:p>
        </p:txBody>
      </p:sp>
      <p:sp>
        <p:nvSpPr>
          <p:cNvPr id="9" name="矩形 8"/>
          <p:cNvSpPr/>
          <p:nvPr/>
        </p:nvSpPr>
        <p:spPr bwMode="auto">
          <a:xfrm>
            <a:off x="791557" y="1958709"/>
            <a:ext cx="7889032" cy="2940616"/>
          </a:xfrm>
          <a:prstGeom prst="rect">
            <a:avLst/>
          </a:prstGeom>
        </p:spPr>
        <p:txBody>
          <a:bodyPr rot="0" spcFirstLastPara="0" vertOverflow="overflow" horzOverflow="overflow" vert="horz" wrap="square" lIns="91440" tIns="45720" rIns="91440" bIns="45720" numCol="1" spcCol="0" fromWordArt="0" anchor="t" anchorCtr="0" forceAA="0" compatLnSpc="1">
            <a:prstTxWarp prst="textNoShape">
              <a:avLst/>
            </a:prstTxWarp>
            <a:spAutoFit/>
          </a:bodyPr>
          <a:lstStyle/>
          <a:p>
            <a:r>
              <a:rPr sz="2800" b="0" i="0" u="none" strike="noStrike">
                <a:solidFill>
                  <a:srgbClr val="2B3033"/>
                </a:solidFill>
                <a:latin typeface="Times New Roman"/>
                <a:ea typeface="Times New Roman"/>
                <a:cs typeface="Times New Roman"/>
              </a:rPr>
              <a:t>Patent Understanding Evaluation benchmark: datasets, baselines, pre-trained models, corpus and leaderboard</a:t>
            </a:r>
          </a:p>
          <a:p>
            <a:r>
              <a:rPr sz="2800" b="0" i="0" u="none" strike="noStrike">
                <a:solidFill>
                  <a:srgbClr val="2B3033"/>
                </a:solidFill>
                <a:latin typeface="SimSun"/>
                <a:ea typeface="SimSun"/>
                <a:cs typeface="SimSun"/>
              </a:rPr>
              <a:t>专利语言理解测评基准，包括代表性的数据集、基准(预训练)模型、语料库、排行榜。</a:t>
            </a:r>
            <a:endParaRPr sz="2800">
              <a:solidFill>
                <a:srgbClr val="2B3033"/>
              </a:solidFill>
              <a:latin typeface="SimSun"/>
              <a:ea typeface="SimSun"/>
              <a:cs typeface="SimSun"/>
            </a:endParaRPr>
          </a:p>
          <a:p>
            <a:r>
              <a:rPr sz="2800" b="0" i="0" u="none" strike="noStrike">
                <a:solidFill>
                  <a:srgbClr val="2B3033"/>
                </a:solidFill>
                <a:latin typeface="SimSun"/>
                <a:ea typeface="SimSun"/>
                <a:cs typeface="SimSun"/>
              </a:rPr>
              <a:t>专利机器翻译数据集 来自专利领域的语料库，首先制作相关的双语平行数据集。</a:t>
            </a:r>
            <a:endParaRPr sz="1600" b="0" i="0" u="none" strike="noStrike">
              <a:solidFill>
                <a:srgbClr val="2B3033"/>
              </a:solidFill>
              <a:latin typeface="SimSun"/>
              <a:ea typeface="SimSun"/>
              <a:cs typeface="SimSun"/>
            </a:endParaRP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网状">
  <a:themeElements>
    <a:clrScheme name="学院渐变主题颜色">
      <a:dk1>
        <a:sysClr val="windowText" lastClr="000000"/>
      </a:dk1>
      <a:lt1>
        <a:sysClr val="window" lastClr="FFFFFF"/>
      </a:lt1>
      <a:dk2>
        <a:srgbClr val="002060"/>
      </a:dk2>
      <a:lt2>
        <a:srgbClr val="B4DCFA"/>
      </a:lt2>
      <a:accent1>
        <a:srgbClr val="4E67C8"/>
      </a:accent1>
      <a:accent2>
        <a:srgbClr val="5ECCF3"/>
      </a:accent2>
      <a:accent3>
        <a:srgbClr val="A7EA52"/>
      </a:accent3>
      <a:accent4>
        <a:srgbClr val="5DCEAF"/>
      </a:accent4>
      <a:accent5>
        <a:srgbClr val="FF8021"/>
      </a:accent5>
      <a:accent6>
        <a:srgbClr val="FF0000"/>
      </a:accent6>
      <a:hlink>
        <a:srgbClr val="56C7AA"/>
      </a:hlink>
      <a:folHlink>
        <a:srgbClr val="59A8D1"/>
      </a:folHlink>
    </a:clrScheme>
    <a:fontScheme name="网状">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网状">
      <a:fillStyleLst>
        <a:solidFill>
          <a:schemeClr val="phClr"/>
        </a:solidFill>
        <a:gradFill>
          <a:gsLst>
            <a:gs pos="0">
              <a:schemeClr val="phClr">
                <a:tint val="60000"/>
                <a:lumMod val="110000"/>
              </a:schemeClr>
            </a:gs>
            <a:gs pos="100000">
              <a:schemeClr val="phClr">
                <a:tint val="82000"/>
              </a:schemeClr>
            </a:gs>
          </a:gsLst>
          <a:lin ang="5400000" scaled="0"/>
        </a:gradFill>
        <a:gradFill>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stretch/>
        </a:blipFill>
      </a:bgFillStyleLst>
    </a:fmtScheme>
  </a:themeElements>
  <a:objectDefaults/>
  <a:extraClrSchemeLst/>
</a:theme>
</file>

<file path=ppt/theme/theme2.xml><?xml version="1.0" encoding="utf-8"?>
<a:theme xmlns:a="http://schemas.openxmlformats.org/drawingml/2006/main" name="猫猫">
  <a:themeElements>
    <a:clrScheme name="黄橙色">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
      <a:majorFont>
        <a:latin typeface="思源黑体 Medium"/>
        <a:ea typeface="思源黑体 Medium"/>
        <a:cs typeface=""/>
      </a:majorFont>
      <a:minorFont>
        <a:latin typeface="思源黑体 CN"/>
        <a:ea typeface="思源黑体 CN"/>
        <a:cs typeface=""/>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2"/>
        </a:solidFill>
        <a:ln>
          <a:noFill/>
        </a:ln>
      </a:spPr>
      <a:bodyPr rtlCol="0" anchor="ctr"/>
      <a:lstStyle>
        <a:defPPr algn="ctr">
          <a:lnSpc>
            <a:spcPct val="125000"/>
          </a:lnSpc>
        </a:defPPr>
      </a:lstStyle>
      <a:style>
        <a:lnRef idx="0">
          <a:srgbClr val="000000"/>
        </a:lnRef>
        <a:fillRef idx="0">
          <a:srgbClr val="000000"/>
        </a:fillRef>
        <a:effectRef idx="0">
          <a:srgbClr val="000000"/>
        </a:effectRef>
        <a:fontRef idx="minor">
          <a:schemeClr val="lt1"/>
        </a:fontRef>
      </a:style>
    </a:spDef>
    <a:txDef>
      <a:spPr bwMode="auto">
        <a:noFill/>
      </a:spPr>
      <a:bodyPr wrap="none" rtlCol="0">
        <a:spAutoFit/>
      </a:bodyPr>
      <a:lstStyle>
        <a:defPPr algn="l">
          <a:lnSpc>
            <a:spcPct val="125000"/>
          </a:lnSpc>
          <a:defRPr spc="100"/>
        </a:defP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
      <a:majorFont>
        <a:latin typeface="等线 Light"/>
        <a:ea typeface=""/>
        <a:cs typeface=""/>
      </a:majorFont>
      <a:minorFont>
        <a:latin typeface="等线"/>
        <a:ea typeface=""/>
        <a:cs typeface=""/>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lin/>
        </a:gradFill>
        <a:gradFill>
          <a:gsLst>
            <a:gs pos="0">
              <a:schemeClr val="phClr">
                <a:tint val="80000"/>
                <a:satMod val="300000"/>
              </a:schemeClr>
            </a:gs>
            <a:gs pos="100000">
              <a:schemeClr val="phClr">
                <a:shade val="30000"/>
                <a:satMod val="200000"/>
              </a:schemeClr>
            </a:gs>
          </a:gsLst>
          <a:lin/>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837</Words>
  <Application>Microsoft Office PowerPoint</Application>
  <PresentationFormat>全屏显示(4:3)</PresentationFormat>
  <Paragraphs>104</Paragraphs>
  <Slides>40</Slides>
  <Notes>5</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40</vt:i4>
      </vt:variant>
    </vt:vector>
  </HeadingPairs>
  <TitlesOfParts>
    <vt:vector size="59" baseType="lpstr">
      <vt:lpstr>Source Han Sans CN Medium</vt:lpstr>
      <vt:lpstr>Source Han Sans CN Regular</vt:lpstr>
      <vt:lpstr>等线</vt:lpstr>
      <vt:lpstr>等线 Light</vt:lpstr>
      <vt:lpstr>仿宋</vt:lpstr>
      <vt:lpstr>黑体</vt:lpstr>
      <vt:lpstr>思源黑体 CN</vt:lpstr>
      <vt:lpstr>思源黑体 Medium</vt:lpstr>
      <vt:lpstr>SimSun</vt:lpstr>
      <vt:lpstr>SimSun</vt:lpstr>
      <vt:lpstr>Arial</vt:lpstr>
      <vt:lpstr>Calibri</vt:lpstr>
      <vt:lpstr>Cascadia Code</vt:lpstr>
      <vt:lpstr>Century Gothic</vt:lpstr>
      <vt:lpstr>Helvetica</vt:lpstr>
      <vt:lpstr>Times New Roman</vt:lpstr>
      <vt:lpstr>网状</vt:lpstr>
      <vt:lpstr>猫猫</vt:lpstr>
      <vt:lpstr>Office 主题​​</vt:lpstr>
      <vt:lpstr>中英机器翻译算法实践</vt:lpstr>
      <vt:lpstr>目录</vt:lpstr>
      <vt:lpstr>项目意义</vt:lpstr>
      <vt:lpstr>背景与意义</vt:lpstr>
      <vt:lpstr>组内分工</vt:lpstr>
      <vt:lpstr>PowerPoint 演示文稿</vt:lpstr>
      <vt:lpstr>项目内容</vt:lpstr>
      <vt:lpstr>PowerPoint 演示文稿</vt:lpstr>
      <vt:lpstr>PowerPoint 演示文稿</vt:lpstr>
      <vt:lpstr>1.分词--Tokenization 2.词干提取--Stemming 3.词形还原--Lemmatization 4.词性标注--Parts of Speech tagging 5.命名实体识别--NER 6.分块--Chunking</vt:lpstr>
      <vt:lpstr> 1.分词--Chinese Word Segmentation 2.词性标注--Parts of Speech tagging 3.命名实体识别--NER 4.去除停用词 </vt:lpstr>
      <vt:lpstr>模型介绍--SimpleNMt</vt:lpstr>
      <vt:lpstr>训练环境</vt:lpstr>
      <vt:lpstr>模型训练</vt:lpstr>
      <vt:lpstr>PowerPoint 演示文稿</vt:lpstr>
      <vt:lpstr>Perplexity</vt:lpstr>
      <vt:lpstr>FLASK</vt:lpstr>
      <vt:lpstr>Flask 代码</vt:lpstr>
      <vt:lpstr>Flask API</vt:lpstr>
      <vt:lpstr>项目部署</vt:lpstr>
      <vt:lpstr>PowerPoint 演示文稿</vt:lpstr>
      <vt:lpstr>PowerPoint 演示文稿</vt:lpstr>
      <vt:lpstr>Kibana</vt:lpstr>
      <vt:lpstr>Kibana</vt:lpstr>
      <vt:lpstr>Kibana</vt:lpstr>
      <vt:lpstr>Kibana</vt:lpstr>
      <vt:lpstr>Kibana</vt:lpstr>
      <vt:lpstr>PowerPoint 演示文稿</vt:lpstr>
      <vt:lpstr>Kibana</vt:lpstr>
      <vt:lpstr>使用Springboot + Elasticsearch实现动态管理</vt:lpstr>
      <vt:lpstr>PowerPoint 演示文稿</vt:lpstr>
      <vt:lpstr>PowerPoint 演示文稿</vt:lpstr>
      <vt:lpstr>PowerPoint 演示文稿</vt:lpstr>
      <vt:lpstr>调用训练模型API进行中英文翻译</vt:lpstr>
      <vt:lpstr>成果展示</vt:lpstr>
      <vt:lpstr>成果展示--中英结果展示界面</vt:lpstr>
      <vt:lpstr>总结与展望</vt:lpstr>
      <vt:lpstr>总结与展望</vt:lpstr>
      <vt:lpstr>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中英机器翻译算法实践</dc:title>
  <cp:lastModifiedBy>许 风尘</cp:lastModifiedBy>
  <cp:revision>5</cp:revision>
  <dcterms:modified xsi:type="dcterms:W3CDTF">2021-12-29T01:05:58Z</dcterms:modified>
</cp:coreProperties>
</file>